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60" r:id="rId2"/>
  </p:sldMasterIdLst>
  <p:notesMasterIdLst>
    <p:notesMasterId r:id="rId30"/>
  </p:notesMasterIdLst>
  <p:sldIdLst>
    <p:sldId id="256" r:id="rId3"/>
    <p:sldId id="270" r:id="rId4"/>
    <p:sldId id="328" r:id="rId5"/>
    <p:sldId id="286" r:id="rId6"/>
    <p:sldId id="281" r:id="rId7"/>
    <p:sldId id="285" r:id="rId8"/>
    <p:sldId id="267" r:id="rId9"/>
    <p:sldId id="272" r:id="rId10"/>
    <p:sldId id="274" r:id="rId11"/>
    <p:sldId id="284" r:id="rId12"/>
    <p:sldId id="319" r:id="rId13"/>
    <p:sldId id="311" r:id="rId14"/>
    <p:sldId id="318" r:id="rId15"/>
    <p:sldId id="312" r:id="rId16"/>
    <p:sldId id="313" r:id="rId17"/>
    <p:sldId id="324" r:id="rId18"/>
    <p:sldId id="320" r:id="rId19"/>
    <p:sldId id="326" r:id="rId20"/>
    <p:sldId id="264" r:id="rId21"/>
    <p:sldId id="327" r:id="rId22"/>
    <p:sldId id="280" r:id="rId23"/>
    <p:sldId id="276" r:id="rId24"/>
    <p:sldId id="322" r:id="rId25"/>
    <p:sldId id="321" r:id="rId26"/>
    <p:sldId id="323" r:id="rId27"/>
    <p:sldId id="278" r:id="rId28"/>
    <p:sldId id="32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m Tan" initials="TT"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522387419816392"/>
          <c:y val="7.845034224399984E-2"/>
          <c:w val="0.72896283505753345"/>
          <c:h val="0.79108870559481226"/>
        </c:manualLayout>
      </c:layout>
      <c:lineChart>
        <c:grouping val="standard"/>
        <c:varyColors val="0"/>
        <c:ser>
          <c:idx val="0"/>
          <c:order val="0"/>
          <c:tx>
            <c:strRef>
              <c:f>Sheet1!$B$1</c:f>
              <c:strCache>
                <c:ptCount val="1"/>
                <c:pt idx="0">
                  <c:v>Series 1</c:v>
                </c:pt>
              </c:strCache>
            </c:strRef>
          </c:tx>
          <c:trendline>
            <c:trendlineType val="linear"/>
            <c:dispRSqr val="0"/>
            <c:dispEq val="0"/>
          </c:trendline>
          <c:cat>
            <c:numRef>
              <c:f>Sheet1!$A$2:$A$7</c:f>
              <c:numCache>
                <c:formatCode>General</c:formatCode>
                <c:ptCount val="6"/>
                <c:pt idx="0">
                  <c:v>75</c:v>
                </c:pt>
                <c:pt idx="1">
                  <c:v>100</c:v>
                </c:pt>
                <c:pt idx="2">
                  <c:v>200</c:v>
                </c:pt>
                <c:pt idx="3">
                  <c:v>300</c:v>
                </c:pt>
                <c:pt idx="4">
                  <c:v>400</c:v>
                </c:pt>
                <c:pt idx="5">
                  <c:v>500</c:v>
                </c:pt>
              </c:numCache>
            </c:numRef>
          </c:cat>
          <c:val>
            <c:numRef>
              <c:f>Sheet1!$B$2:$B$7</c:f>
              <c:numCache>
                <c:formatCode>General</c:formatCode>
                <c:ptCount val="6"/>
                <c:pt idx="0">
                  <c:v>0.47</c:v>
                </c:pt>
                <c:pt idx="1">
                  <c:v>0.41</c:v>
                </c:pt>
                <c:pt idx="2">
                  <c:v>0.35</c:v>
                </c:pt>
                <c:pt idx="3">
                  <c:v>0.3</c:v>
                </c:pt>
                <c:pt idx="4">
                  <c:v>0.22</c:v>
                </c:pt>
                <c:pt idx="5">
                  <c:v>0.18</c:v>
                </c:pt>
              </c:numCache>
            </c:numRef>
          </c:val>
          <c:smooth val="0"/>
          <c:extLst>
            <c:ext xmlns:c16="http://schemas.microsoft.com/office/drawing/2014/chart" uri="{C3380CC4-5D6E-409C-BE32-E72D297353CC}">
              <c16:uniqueId val="{00000001-3E35-4CFF-AB46-5457B91B24E4}"/>
            </c:ext>
          </c:extLst>
        </c:ser>
        <c:ser>
          <c:idx val="1"/>
          <c:order val="1"/>
          <c:tx>
            <c:strRef>
              <c:f>Sheet1!$C$1</c:f>
              <c:strCache>
                <c:ptCount val="1"/>
                <c:pt idx="0">
                  <c:v>Series 2</c:v>
                </c:pt>
              </c:strCache>
            </c:strRef>
          </c:tx>
          <c:cat>
            <c:numRef>
              <c:f>Sheet1!$A$2:$A$7</c:f>
              <c:numCache>
                <c:formatCode>General</c:formatCode>
                <c:ptCount val="6"/>
                <c:pt idx="0">
                  <c:v>75</c:v>
                </c:pt>
                <c:pt idx="1">
                  <c:v>100</c:v>
                </c:pt>
                <c:pt idx="2">
                  <c:v>200</c:v>
                </c:pt>
                <c:pt idx="3">
                  <c:v>300</c:v>
                </c:pt>
                <c:pt idx="4">
                  <c:v>400</c:v>
                </c:pt>
                <c:pt idx="5">
                  <c:v>500</c:v>
                </c:pt>
              </c:numCache>
            </c:numRef>
          </c:cat>
          <c:val>
            <c:numRef>
              <c:f>Sheet1!$C$2:$C$7</c:f>
              <c:numCache>
                <c:formatCode>General</c:formatCode>
                <c:ptCount val="6"/>
              </c:numCache>
            </c:numRef>
          </c:val>
          <c:smooth val="0"/>
          <c:extLst>
            <c:ext xmlns:c16="http://schemas.microsoft.com/office/drawing/2014/chart" uri="{C3380CC4-5D6E-409C-BE32-E72D297353CC}">
              <c16:uniqueId val="{00000002-3E35-4CFF-AB46-5457B91B24E4}"/>
            </c:ext>
          </c:extLst>
        </c:ser>
        <c:ser>
          <c:idx val="2"/>
          <c:order val="2"/>
          <c:tx>
            <c:strRef>
              <c:f>Sheet1!$D$1</c:f>
              <c:strCache>
                <c:ptCount val="1"/>
                <c:pt idx="0">
                  <c:v>Column1</c:v>
                </c:pt>
              </c:strCache>
            </c:strRef>
          </c:tx>
          <c:cat>
            <c:numRef>
              <c:f>Sheet1!$A$2:$A$7</c:f>
              <c:numCache>
                <c:formatCode>General</c:formatCode>
                <c:ptCount val="6"/>
                <c:pt idx="0">
                  <c:v>75</c:v>
                </c:pt>
                <c:pt idx="1">
                  <c:v>100</c:v>
                </c:pt>
                <c:pt idx="2">
                  <c:v>200</c:v>
                </c:pt>
                <c:pt idx="3">
                  <c:v>300</c:v>
                </c:pt>
                <c:pt idx="4">
                  <c:v>400</c:v>
                </c:pt>
                <c:pt idx="5">
                  <c:v>500</c:v>
                </c:pt>
              </c:numCache>
            </c:numRef>
          </c:cat>
          <c:val>
            <c:numRef>
              <c:f>Sheet1!$D$2:$D$7</c:f>
              <c:numCache>
                <c:formatCode>General</c:formatCode>
                <c:ptCount val="6"/>
              </c:numCache>
            </c:numRef>
          </c:val>
          <c:smooth val="0"/>
          <c:extLst>
            <c:ext xmlns:c16="http://schemas.microsoft.com/office/drawing/2014/chart" uri="{C3380CC4-5D6E-409C-BE32-E72D297353CC}">
              <c16:uniqueId val="{00000003-3E35-4CFF-AB46-5457B91B24E4}"/>
            </c:ext>
          </c:extLst>
        </c:ser>
        <c:dLbls>
          <c:showLegendKey val="0"/>
          <c:showVal val="0"/>
          <c:showCatName val="0"/>
          <c:showSerName val="0"/>
          <c:showPercent val="0"/>
          <c:showBubbleSize val="0"/>
        </c:dLbls>
        <c:marker val="1"/>
        <c:smooth val="0"/>
        <c:axId val="122257408"/>
        <c:axId val="122258944"/>
      </c:lineChart>
      <c:catAx>
        <c:axId val="122257408"/>
        <c:scaling>
          <c:orientation val="minMax"/>
        </c:scaling>
        <c:delete val="0"/>
        <c:axPos val="b"/>
        <c:numFmt formatCode="General" sourceLinked="1"/>
        <c:majorTickMark val="out"/>
        <c:minorTickMark val="none"/>
        <c:tickLblPos val="nextTo"/>
        <c:crossAx val="122258944"/>
        <c:crosses val="autoZero"/>
        <c:auto val="1"/>
        <c:lblAlgn val="ctr"/>
        <c:lblOffset val="100"/>
        <c:noMultiLvlLbl val="0"/>
      </c:catAx>
      <c:valAx>
        <c:axId val="122258944"/>
        <c:scaling>
          <c:orientation val="minMax"/>
        </c:scaling>
        <c:delete val="0"/>
        <c:axPos val="l"/>
        <c:majorGridlines/>
        <c:numFmt formatCode="General" sourceLinked="1"/>
        <c:majorTickMark val="out"/>
        <c:minorTickMark val="none"/>
        <c:tickLblPos val="nextTo"/>
        <c:crossAx val="12225740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6C2A7-901C-4484-8AD3-B2BDD7A5435A}" type="datetimeFigureOut">
              <a:rPr lang="en-MY" smtClean="0"/>
              <a:t>25/6/2019</a:t>
            </a:fld>
            <a:endParaRPr lang="en-MY"/>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8E6523-CAE1-4FFC-A799-A4782E20362D}" type="slidenum">
              <a:rPr lang="en-MY" smtClean="0"/>
              <a:t>‹#›</a:t>
            </a:fld>
            <a:endParaRPr lang="en-MY"/>
          </a:p>
        </p:txBody>
      </p:sp>
    </p:spTree>
    <p:extLst>
      <p:ext uri="{BB962C8B-B14F-4D97-AF65-F5344CB8AC3E}">
        <p14:creationId xmlns:p14="http://schemas.microsoft.com/office/powerpoint/2010/main" val="964375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10"/>
          </p:nvPr>
        </p:nvSpPr>
        <p:spPr/>
        <p:txBody>
          <a:bodyPr/>
          <a:lstStyle/>
          <a:p>
            <a:fld id="{BA8E6523-CAE1-4FFC-A799-A4782E20362D}" type="slidenum">
              <a:rPr lang="en-MY" smtClean="0"/>
              <a:t>7</a:t>
            </a:fld>
            <a:endParaRPr lang="en-MY"/>
          </a:p>
        </p:txBody>
      </p:sp>
    </p:spTree>
    <p:extLst>
      <p:ext uri="{BB962C8B-B14F-4D97-AF65-F5344CB8AC3E}">
        <p14:creationId xmlns:p14="http://schemas.microsoft.com/office/powerpoint/2010/main" val="3176532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normAutofit/>
          </a:bodyPr>
          <a:lstStyle>
            <a:lvl1pPr>
              <a:defRPr sz="4400"/>
            </a:lvl1p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395008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845069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normAutofit/>
          </a:bodyPr>
          <a:lstStyle>
            <a:lvl1pPr algn="l">
              <a:defRPr sz="44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818837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030866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714496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710603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929674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369825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153193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981581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94292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normAutofit/>
          </a:bodyPr>
          <a:lstStyle>
            <a:lvl1pPr>
              <a:defRPr sz="4400"/>
            </a:lvl1p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587818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73648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normAutofit/>
          </a:bodyPr>
          <a:lstStyle>
            <a:lvl1pPr algn="l">
              <a:defRPr sz="44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3787043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640754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832246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0453015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3538856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3705679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746885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8034462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439167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e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07010" y="119926"/>
            <a:ext cx="10875390" cy="90870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707010" y="1101808"/>
            <a:ext cx="10875390" cy="50243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fld id="{2CB4436F-2546-4F30-8762-2185C2046962}" type="slidenum">
              <a:rPr lang="en-US" smtClean="0"/>
              <a:pPr/>
              <a:t>‹#›</a:t>
            </a:fld>
            <a:endParaRPr lang="en-US" dirty="0"/>
          </a:p>
        </p:txBody>
      </p:sp>
      <p:sp>
        <p:nvSpPr>
          <p:cNvPr id="7" name="Rectangle 6">
            <a:extLst>
              <a:ext uri="{FF2B5EF4-FFF2-40B4-BE49-F238E27FC236}">
                <a16:creationId xmlns:a16="http://schemas.microsoft.com/office/drawing/2014/main" id="{B199FE75-0B36-46CF-8FA8-D5489A55CD70}"/>
              </a:ext>
            </a:extLst>
          </p:cNvPr>
          <p:cNvSpPr/>
          <p:nvPr/>
        </p:nvSpPr>
        <p:spPr>
          <a:xfrm>
            <a:off x="0" y="0"/>
            <a:ext cx="6096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331B7C68-B454-4EA8-9677-D25D44F300EE}"/>
              </a:ext>
            </a:extLst>
          </p:cNvPr>
          <p:cNvCxnSpPr/>
          <p:nvPr/>
        </p:nvCxnSpPr>
        <p:spPr>
          <a:xfrm>
            <a:off x="707010" y="1065220"/>
            <a:ext cx="1087539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C73BE410-7234-4E73-8B17-23F4AF5A3A1C}"/>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0210800" y="6222752"/>
            <a:ext cx="1942130" cy="599156"/>
          </a:xfrm>
          <a:prstGeom prst="rect">
            <a:avLst/>
          </a:prstGeom>
        </p:spPr>
      </p:pic>
      <p:sp>
        <p:nvSpPr>
          <p:cNvPr id="11" name="TextBox 10">
            <a:extLst>
              <a:ext uri="{FF2B5EF4-FFF2-40B4-BE49-F238E27FC236}">
                <a16:creationId xmlns:a16="http://schemas.microsoft.com/office/drawing/2014/main" id="{B157EF0D-D123-41E3-9C87-49753AABCE46}"/>
              </a:ext>
            </a:extLst>
          </p:cNvPr>
          <p:cNvSpPr txBox="1"/>
          <p:nvPr/>
        </p:nvSpPr>
        <p:spPr>
          <a:xfrm>
            <a:off x="2617509" y="6645897"/>
            <a:ext cx="6956982" cy="230832"/>
          </a:xfrm>
          <a:prstGeom prst="rect">
            <a:avLst/>
          </a:prstGeom>
          <a:noFill/>
        </p:spPr>
        <p:txBody>
          <a:bodyPr wrap="square" rtlCol="0">
            <a:spAutoFit/>
          </a:bodyPr>
          <a:lstStyle/>
          <a:p>
            <a:pPr algn="ctr"/>
            <a:r>
              <a:rPr lang="en-US" sz="900" i="1" dirty="0"/>
              <a:t>Affordable Pte. Ltd., Affordable Abodes </a:t>
            </a:r>
            <a:r>
              <a:rPr lang="en-US" sz="900" i="1" dirty="0" err="1"/>
              <a:t>Sdn</a:t>
            </a:r>
            <a:r>
              <a:rPr lang="en-US" sz="900" i="1" dirty="0"/>
              <a:t> </a:t>
            </a:r>
            <a:r>
              <a:rPr lang="en-US" sz="900" i="1" dirty="0" err="1"/>
              <a:t>Bhd</a:t>
            </a:r>
            <a:r>
              <a:rPr lang="en-US" sz="900" i="1" dirty="0"/>
              <a:t> © 2018</a:t>
            </a:r>
          </a:p>
        </p:txBody>
      </p:sp>
    </p:spTree>
    <p:extLst>
      <p:ext uri="{BB962C8B-B14F-4D97-AF65-F5344CB8AC3E}">
        <p14:creationId xmlns:p14="http://schemas.microsoft.com/office/powerpoint/2010/main" val="18513567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spcBef>
          <a:spcPct val="0"/>
        </a:spcBef>
        <a:buNone/>
        <a:defRPr sz="3400" b="1" kern="1200">
          <a:solidFill>
            <a:schemeClr val="tx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07010" y="119926"/>
            <a:ext cx="10875390" cy="90870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707010" y="1101808"/>
            <a:ext cx="10875390" cy="50243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fld id="{2CB4436F-2546-4F30-8762-2185C2046962}" type="slidenum">
              <a:rPr lang="en-US" smtClean="0"/>
              <a:pPr/>
              <a:t>‹#›</a:t>
            </a:fld>
            <a:endParaRPr lang="en-US" dirty="0"/>
          </a:p>
        </p:txBody>
      </p:sp>
      <p:sp>
        <p:nvSpPr>
          <p:cNvPr id="7" name="Rectangle 6">
            <a:extLst>
              <a:ext uri="{FF2B5EF4-FFF2-40B4-BE49-F238E27FC236}">
                <a16:creationId xmlns:a16="http://schemas.microsoft.com/office/drawing/2014/main" id="{B199FE75-0B36-46CF-8FA8-D5489A55CD70}"/>
              </a:ext>
            </a:extLst>
          </p:cNvPr>
          <p:cNvSpPr/>
          <p:nvPr/>
        </p:nvSpPr>
        <p:spPr>
          <a:xfrm>
            <a:off x="0" y="0"/>
            <a:ext cx="6096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331B7C68-B454-4EA8-9677-D25D44F300EE}"/>
              </a:ext>
            </a:extLst>
          </p:cNvPr>
          <p:cNvCxnSpPr/>
          <p:nvPr/>
        </p:nvCxnSpPr>
        <p:spPr>
          <a:xfrm>
            <a:off x="707010" y="1065220"/>
            <a:ext cx="1087539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C73BE410-7234-4E73-8B17-23F4AF5A3A1C}"/>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0210800" y="6222752"/>
            <a:ext cx="1942130" cy="599156"/>
          </a:xfrm>
          <a:prstGeom prst="rect">
            <a:avLst/>
          </a:prstGeom>
        </p:spPr>
      </p:pic>
      <p:sp>
        <p:nvSpPr>
          <p:cNvPr id="11" name="TextBox 10">
            <a:extLst>
              <a:ext uri="{FF2B5EF4-FFF2-40B4-BE49-F238E27FC236}">
                <a16:creationId xmlns:a16="http://schemas.microsoft.com/office/drawing/2014/main" id="{B157EF0D-D123-41E3-9C87-49753AABCE46}"/>
              </a:ext>
            </a:extLst>
          </p:cNvPr>
          <p:cNvSpPr txBox="1"/>
          <p:nvPr/>
        </p:nvSpPr>
        <p:spPr>
          <a:xfrm>
            <a:off x="2617509" y="6645897"/>
            <a:ext cx="6956982" cy="230832"/>
          </a:xfrm>
          <a:prstGeom prst="rect">
            <a:avLst/>
          </a:prstGeom>
          <a:noFill/>
        </p:spPr>
        <p:txBody>
          <a:bodyPr wrap="square" rtlCol="0">
            <a:spAutoFit/>
          </a:bodyPr>
          <a:lstStyle/>
          <a:p>
            <a:pPr algn="ctr"/>
            <a:r>
              <a:rPr lang="en-US" sz="900" i="1" dirty="0"/>
              <a:t>Affordable Pte. Ltd., Affordable Abodes </a:t>
            </a:r>
            <a:r>
              <a:rPr lang="en-US" sz="900" i="1" dirty="0" err="1"/>
              <a:t>Sdn</a:t>
            </a:r>
            <a:r>
              <a:rPr lang="en-US" sz="900" i="1" dirty="0"/>
              <a:t> </a:t>
            </a:r>
            <a:r>
              <a:rPr lang="en-US" sz="900" i="1" dirty="0" err="1"/>
              <a:t>Bhd</a:t>
            </a:r>
            <a:r>
              <a:rPr lang="en-US" sz="900" i="1" dirty="0"/>
              <a:t> © 2018</a:t>
            </a:r>
          </a:p>
        </p:txBody>
      </p:sp>
    </p:spTree>
    <p:extLst>
      <p:ext uri="{BB962C8B-B14F-4D97-AF65-F5344CB8AC3E}">
        <p14:creationId xmlns:p14="http://schemas.microsoft.com/office/powerpoint/2010/main" val="33356508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3400" b="1" kern="1200">
          <a:solidFill>
            <a:schemeClr val="tx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iea.org/topics/energyefficiency/building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9.jpeg"/><Relationship Id="rId1" Type="http://schemas.openxmlformats.org/officeDocument/2006/relationships/slideLayout" Target="../slideLayouts/slideLayout6.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6.xml"/><Relationship Id="rId5" Type="http://schemas.openxmlformats.org/officeDocument/2006/relationships/image" Target="../media/image49.jpeg"/><Relationship Id="rId4" Type="http://schemas.openxmlformats.org/officeDocument/2006/relationships/image" Target="../media/image48.jpeg"/></Relationships>
</file>

<file path=ppt/slides/_rels/slide2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6.xml"/><Relationship Id="rId5" Type="http://schemas.openxmlformats.org/officeDocument/2006/relationships/image" Target="../media/image55.jpeg"/><Relationship Id="rId4" Type="http://schemas.openxmlformats.org/officeDocument/2006/relationships/image" Target="../media/image54.jpeg"/></Relationships>
</file>

<file path=ppt/slides/_rels/slide2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6.xml"/><Relationship Id="rId5" Type="http://schemas.openxmlformats.org/officeDocument/2006/relationships/image" Target="../media/image59.jpeg"/><Relationship Id="rId4" Type="http://schemas.openxmlformats.org/officeDocument/2006/relationships/image" Target="../media/image58.jpeg"/></Relationships>
</file>

<file path=ppt/slides/_rels/slide26.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emf"/></Relationships>
</file>

<file path=ppt/slides/_rels/slide27.xml.rels><?xml version="1.0" encoding="UTF-8" standalone="yes"?>
<Relationships xmlns="http://schemas.openxmlformats.org/package/2006/relationships"><Relationship Id="rId3" Type="http://schemas.openxmlformats.org/officeDocument/2006/relationships/hyperlink" Target="https://youtu.be/svgmP0AClhE" TargetMode="External"/><Relationship Id="rId2" Type="http://schemas.openxmlformats.org/officeDocument/2006/relationships/hyperlink" Target="https://www.youtube.com/watch?v=svgmP0AClhE" TargetMode="External"/><Relationship Id="rId1" Type="http://schemas.openxmlformats.org/officeDocument/2006/relationships/slideLayout" Target="../slideLayouts/slideLayout2.xml"/><Relationship Id="rId6" Type="http://schemas.openxmlformats.org/officeDocument/2006/relationships/hyperlink" Target="https://youtu.be/d5oUbrFwEzY" TargetMode="External"/><Relationship Id="rId5" Type="http://schemas.openxmlformats.org/officeDocument/2006/relationships/hyperlink" Target="https://youtu.be/5Zqe05nVago" TargetMode="External"/><Relationship Id="rId4" Type="http://schemas.openxmlformats.org/officeDocument/2006/relationships/hyperlink" Target="https://www.youtube.com/watch?v=5Zqe05nVag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9E6E8-8E34-4E8E-872D-1CC4CF981487}"/>
              </a:ext>
            </a:extLst>
          </p:cNvPr>
          <p:cNvSpPr>
            <a:spLocks noGrp="1"/>
          </p:cNvSpPr>
          <p:nvPr>
            <p:ph type="ctrTitle"/>
          </p:nvPr>
        </p:nvSpPr>
        <p:spPr>
          <a:xfrm>
            <a:off x="942110" y="1742499"/>
            <a:ext cx="10363200" cy="2052107"/>
          </a:xfrm>
        </p:spPr>
        <p:txBody>
          <a:bodyPr>
            <a:normAutofit fontScale="90000"/>
          </a:bodyPr>
          <a:lstStyle/>
          <a:p>
            <a:pPr algn="ctr"/>
            <a:r>
              <a:rPr lang="en-SG" dirty="0" err="1"/>
              <a:t>AffordAble</a:t>
            </a:r>
            <a:r>
              <a:rPr lang="en-SG" dirty="0"/>
              <a:t> Abodes </a:t>
            </a:r>
            <a:r>
              <a:rPr lang="en-SG" dirty="0" err="1"/>
              <a:t>Sdn</a:t>
            </a:r>
            <a:r>
              <a:rPr lang="en-SG" dirty="0"/>
              <a:t> </a:t>
            </a:r>
            <a:r>
              <a:rPr lang="en-SG" dirty="0" err="1"/>
              <a:t>Bhd</a:t>
            </a:r>
            <a:br>
              <a:rPr lang="en-SG" dirty="0"/>
            </a:br>
            <a:br>
              <a:rPr lang="en-SG" dirty="0"/>
            </a:br>
            <a:endParaRPr lang="en-SG" dirty="0"/>
          </a:p>
        </p:txBody>
      </p:sp>
      <p:sp>
        <p:nvSpPr>
          <p:cNvPr id="4" name="Subtitle 4">
            <a:extLst>
              <a:ext uri="{FF2B5EF4-FFF2-40B4-BE49-F238E27FC236}">
                <a16:creationId xmlns:a16="http://schemas.microsoft.com/office/drawing/2014/main" id="{8882DE71-8885-4873-BA53-09382D07C7A9}"/>
              </a:ext>
            </a:extLst>
          </p:cNvPr>
          <p:cNvSpPr txBox="1">
            <a:spLocks/>
          </p:cNvSpPr>
          <p:nvPr/>
        </p:nvSpPr>
        <p:spPr>
          <a:xfrm>
            <a:off x="2022765" y="2611581"/>
            <a:ext cx="85344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i="1" dirty="0"/>
              <a:t>Empowering People to Fight Poverty</a:t>
            </a:r>
          </a:p>
        </p:txBody>
      </p:sp>
    </p:spTree>
    <p:extLst>
      <p:ext uri="{BB962C8B-B14F-4D97-AF65-F5344CB8AC3E}">
        <p14:creationId xmlns:p14="http://schemas.microsoft.com/office/powerpoint/2010/main" val="177560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ms-MY" sz="2800" dirty="0"/>
              <a:t>Affordable Abodes is a social </a:t>
            </a:r>
            <a:r>
              <a:rPr lang="en-US" sz="2800" dirty="0"/>
              <a:t>enterprise that promotes the construction of affordable and sustainable low-cost housing for the less fortunate</a:t>
            </a:r>
            <a:endParaRPr lang="ms-MY" sz="2800" dirty="0"/>
          </a:p>
        </p:txBody>
      </p:sp>
      <p:grpSp>
        <p:nvGrpSpPr>
          <p:cNvPr id="18" name="Group 17">
            <a:extLst>
              <a:ext uri="{FF2B5EF4-FFF2-40B4-BE49-F238E27FC236}">
                <a16:creationId xmlns:a16="http://schemas.microsoft.com/office/drawing/2014/main" id="{C49C0252-7C2A-4F56-A32A-AF776CBA1605}"/>
              </a:ext>
            </a:extLst>
          </p:cNvPr>
          <p:cNvGrpSpPr/>
          <p:nvPr/>
        </p:nvGrpSpPr>
        <p:grpSpPr>
          <a:xfrm>
            <a:off x="887250" y="1718315"/>
            <a:ext cx="4111493" cy="3608523"/>
            <a:chOff x="1014330" y="1193664"/>
            <a:chExt cx="4111493" cy="3608523"/>
          </a:xfrm>
        </p:grpSpPr>
        <p:sp>
          <p:nvSpPr>
            <p:cNvPr id="6" name="Oval 5">
              <a:extLst>
                <a:ext uri="{FF2B5EF4-FFF2-40B4-BE49-F238E27FC236}">
                  <a16:creationId xmlns:a16="http://schemas.microsoft.com/office/drawing/2014/main" id="{856AEE42-1733-440C-936F-E7AB44F6A7A5}"/>
                </a:ext>
              </a:extLst>
            </p:cNvPr>
            <p:cNvSpPr/>
            <p:nvPr/>
          </p:nvSpPr>
          <p:spPr>
            <a:xfrm>
              <a:off x="2934776" y="2668484"/>
              <a:ext cx="2191047" cy="2133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sz="2000" b="1" dirty="0"/>
                <a:t>Economic</a:t>
              </a:r>
            </a:p>
            <a:p>
              <a:pPr algn="ctr"/>
              <a:r>
                <a:rPr lang="en-US" sz="2000" b="1" dirty="0"/>
                <a:t>Development</a:t>
              </a:r>
            </a:p>
          </p:txBody>
        </p:sp>
        <p:sp>
          <p:nvSpPr>
            <p:cNvPr id="7" name="Oval 6">
              <a:extLst>
                <a:ext uri="{FF2B5EF4-FFF2-40B4-BE49-F238E27FC236}">
                  <a16:creationId xmlns:a16="http://schemas.microsoft.com/office/drawing/2014/main" id="{BC160E88-27FB-48AB-95B4-EC3553E3C5E7}"/>
                </a:ext>
              </a:extLst>
            </p:cNvPr>
            <p:cNvSpPr/>
            <p:nvPr/>
          </p:nvSpPr>
          <p:spPr>
            <a:xfrm>
              <a:off x="1014330" y="2668484"/>
              <a:ext cx="2191047" cy="213370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sz="2000" b="1" dirty="0"/>
                <a:t>Sustainability</a:t>
              </a:r>
            </a:p>
          </p:txBody>
        </p:sp>
        <p:sp>
          <p:nvSpPr>
            <p:cNvPr id="8" name="Oval 7">
              <a:extLst>
                <a:ext uri="{FF2B5EF4-FFF2-40B4-BE49-F238E27FC236}">
                  <a16:creationId xmlns:a16="http://schemas.microsoft.com/office/drawing/2014/main" id="{242B8EC1-2065-441B-901F-A2D4B36A86B1}"/>
                </a:ext>
              </a:extLst>
            </p:cNvPr>
            <p:cNvSpPr/>
            <p:nvPr/>
          </p:nvSpPr>
          <p:spPr>
            <a:xfrm>
              <a:off x="1974553" y="1193664"/>
              <a:ext cx="2191047" cy="2133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sz="2000" b="1" dirty="0"/>
                <a:t>Social Impact</a:t>
              </a:r>
            </a:p>
          </p:txBody>
        </p:sp>
      </p:grpSp>
      <p:sp>
        <p:nvSpPr>
          <p:cNvPr id="21" name="Footer Placeholder 8">
            <a:extLst>
              <a:ext uri="{FF2B5EF4-FFF2-40B4-BE49-F238E27FC236}">
                <a16:creationId xmlns:a16="http://schemas.microsoft.com/office/drawing/2014/main" id="{9D4296BA-14E0-4C45-BB44-4C3811B9B8D3}"/>
              </a:ext>
            </a:extLst>
          </p:cNvPr>
          <p:cNvSpPr>
            <a:spLocks noGrp="1"/>
          </p:cNvSpPr>
          <p:nvPr>
            <p:ph type="ftr" sz="quarter" idx="11"/>
          </p:nvPr>
        </p:nvSpPr>
        <p:spPr>
          <a:xfrm>
            <a:off x="4165600" y="6356351"/>
            <a:ext cx="3860800" cy="365125"/>
          </a:xfrm>
        </p:spPr>
        <p:txBody>
          <a:bodyPr/>
          <a:lstStyle/>
          <a:p>
            <a:fld id="{B6F15528-21DE-4FAA-801E-634DDDAF4B2B}" type="slidenum">
              <a:rPr lang="en-US" smtClean="0"/>
              <a:pPr/>
              <a:t>2</a:t>
            </a:fld>
            <a:endParaRPr lang="en-US" dirty="0"/>
          </a:p>
        </p:txBody>
      </p:sp>
      <p:sp>
        <p:nvSpPr>
          <p:cNvPr id="12" name="Rectangle 11">
            <a:extLst>
              <a:ext uri="{FF2B5EF4-FFF2-40B4-BE49-F238E27FC236}">
                <a16:creationId xmlns:a16="http://schemas.microsoft.com/office/drawing/2014/main" id="{BCAEB9CC-526F-47A9-9468-B82FA89F6F75}"/>
              </a:ext>
            </a:extLst>
          </p:cNvPr>
          <p:cNvSpPr/>
          <p:nvPr/>
        </p:nvSpPr>
        <p:spPr>
          <a:xfrm>
            <a:off x="4644980" y="1182866"/>
            <a:ext cx="6937420" cy="365125"/>
          </a:xfrm>
          <a:prstGeom prst="rect">
            <a:avLst/>
          </a:prstGeom>
          <a:noFill/>
          <a:ln w="12700" cap="flat" cmpd="sng" algn="ctr">
            <a:noFill/>
            <a:prstDash val="solid"/>
            <a:miter lim="800000"/>
          </a:ln>
          <a:effectLst/>
        </p:spPr>
        <p:txBody>
          <a:bodyPr rot="0" spcFirstLastPara="0" vert="horz" wrap="square" lIns="44375" tIns="44375" rIns="44375" bIns="44375" numCol="1" spcCol="0" rtlCol="0" fromWordArt="0" anchor="ctr" anchorCtr="0" forceAA="0" compatLnSpc="1">
            <a:prstTxWarp prst="textNoShape">
              <a:avLst/>
            </a:prstTxWarp>
            <a:noAutofit/>
          </a:bodyPr>
          <a:lstStyle/>
          <a:p>
            <a:pPr marL="0" marR="0" lvl="0" indent="0" algn="r" defTabSz="887574"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rPr>
              <a:t>We produce </a:t>
            </a:r>
            <a:r>
              <a:rPr kumimoji="0" lang="en-US" sz="2800" b="1" i="1" u="none" strike="noStrike" kern="0" cap="none" spc="0" normalizeH="0" baseline="0" noProof="0" dirty="0">
                <a:ln>
                  <a:noFill/>
                </a:ln>
                <a:solidFill>
                  <a:srgbClr val="00B050"/>
                </a:solidFill>
                <a:effectLst/>
                <a:uLnTx/>
                <a:uFillTx/>
              </a:rPr>
              <a:t>bio-composite building materials</a:t>
            </a:r>
            <a:endParaRPr kumimoji="0" lang="en-US" sz="3600" b="1" i="1" u="none" strike="noStrike" kern="0" cap="none" spc="0" normalizeH="0" baseline="0" noProof="0" dirty="0">
              <a:ln>
                <a:noFill/>
              </a:ln>
              <a:solidFill>
                <a:srgbClr val="00B050"/>
              </a:solidFill>
              <a:effectLst/>
              <a:uLnTx/>
              <a:uFillTx/>
            </a:endParaRPr>
          </a:p>
        </p:txBody>
      </p:sp>
      <p:sp>
        <p:nvSpPr>
          <p:cNvPr id="13" name="Rectangle 12">
            <a:extLst>
              <a:ext uri="{FF2B5EF4-FFF2-40B4-BE49-F238E27FC236}">
                <a16:creationId xmlns:a16="http://schemas.microsoft.com/office/drawing/2014/main" id="{982E69E1-5489-4A36-B7A9-4AEA771A1889}"/>
              </a:ext>
            </a:extLst>
          </p:cNvPr>
          <p:cNvSpPr/>
          <p:nvPr/>
        </p:nvSpPr>
        <p:spPr>
          <a:xfrm>
            <a:off x="4644980" y="1888639"/>
            <a:ext cx="6937420" cy="365125"/>
          </a:xfrm>
          <a:prstGeom prst="rect">
            <a:avLst/>
          </a:prstGeom>
          <a:noFill/>
          <a:ln w="12700" cap="flat" cmpd="sng" algn="ctr">
            <a:noFill/>
            <a:prstDash val="solid"/>
            <a:miter lim="800000"/>
          </a:ln>
          <a:effectLst/>
        </p:spPr>
        <p:txBody>
          <a:bodyPr rot="0" spcFirstLastPara="0" vert="horz" wrap="square" lIns="44375" tIns="44375" rIns="44375" bIns="44375" numCol="1" spcCol="0" rtlCol="0" fromWordArt="0" anchor="ctr" anchorCtr="0" forceAA="0" compatLnSpc="1">
            <a:prstTxWarp prst="textNoShape">
              <a:avLst/>
            </a:prstTxWarp>
            <a:noAutofit/>
          </a:bodyPr>
          <a:lstStyle/>
          <a:p>
            <a:pPr marL="0" marR="0" lvl="0" indent="0" algn="r" defTabSz="887574"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rPr>
              <a:t>And use an integrated value chain</a:t>
            </a:r>
            <a:r>
              <a:rPr kumimoji="0" lang="en-US" sz="2800" b="1" i="1" u="none" strike="noStrike" kern="0" cap="none" spc="0" normalizeH="0" baseline="0" noProof="0" dirty="0">
                <a:ln>
                  <a:noFill/>
                </a:ln>
                <a:solidFill>
                  <a:srgbClr val="70AD47">
                    <a:lumMod val="75000"/>
                  </a:srgbClr>
                </a:solidFill>
                <a:effectLst/>
                <a:uLnTx/>
                <a:uFillTx/>
              </a:rPr>
              <a:t> </a:t>
            </a:r>
            <a:r>
              <a:rPr kumimoji="0" lang="en-US" sz="2800" b="1" i="1" u="none" strike="noStrike" kern="0" cap="none" spc="0" normalizeH="0" baseline="0" noProof="0" dirty="0">
                <a:ln>
                  <a:noFill/>
                </a:ln>
                <a:solidFill>
                  <a:srgbClr val="00B050"/>
                </a:solidFill>
                <a:effectLst/>
                <a:uLnTx/>
                <a:uFillTx/>
              </a:rPr>
              <a:t>to create social impact</a:t>
            </a:r>
            <a:endParaRPr kumimoji="0" lang="en-US" sz="1600" b="1" i="1" u="none" strike="noStrike" kern="0" cap="none" spc="0" normalizeH="0" baseline="0" noProof="0" dirty="0">
              <a:ln>
                <a:noFill/>
              </a:ln>
              <a:solidFill>
                <a:srgbClr val="00B050"/>
              </a:solidFill>
              <a:effectLst/>
              <a:uLnTx/>
              <a:uFillTx/>
            </a:endParaRPr>
          </a:p>
        </p:txBody>
      </p:sp>
      <p:sp>
        <p:nvSpPr>
          <p:cNvPr id="14" name="Rectangle 13">
            <a:extLst>
              <a:ext uri="{FF2B5EF4-FFF2-40B4-BE49-F238E27FC236}">
                <a16:creationId xmlns:a16="http://schemas.microsoft.com/office/drawing/2014/main" id="{82929AD8-CE02-4AF3-91DD-C3BA37644175}"/>
              </a:ext>
            </a:extLst>
          </p:cNvPr>
          <p:cNvSpPr/>
          <p:nvPr/>
        </p:nvSpPr>
        <p:spPr>
          <a:xfrm>
            <a:off x="4644980" y="1535753"/>
            <a:ext cx="6937420" cy="365125"/>
          </a:xfrm>
          <a:prstGeom prst="rect">
            <a:avLst/>
          </a:prstGeom>
          <a:noFill/>
          <a:ln w="12700" cap="flat" cmpd="sng" algn="ctr">
            <a:noFill/>
            <a:prstDash val="solid"/>
            <a:miter lim="800000"/>
          </a:ln>
          <a:effectLst/>
        </p:spPr>
        <p:txBody>
          <a:bodyPr rot="0" spcFirstLastPara="0" vert="horz" wrap="square" lIns="44375" tIns="44375" rIns="44375" bIns="44375" numCol="1" spcCol="0" rtlCol="0" fromWordArt="0" anchor="ctr" anchorCtr="0" forceAA="0" compatLnSpc="1">
            <a:prstTxWarp prst="textNoShape">
              <a:avLst/>
            </a:prstTxWarp>
            <a:noAutofit/>
          </a:bodyPr>
          <a:lstStyle/>
          <a:p>
            <a:pPr marL="0" marR="0" lvl="0" indent="0" algn="r" defTabSz="887574"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srgbClr val="00B050"/>
                </a:solidFill>
                <a:effectLst/>
                <a:uLnTx/>
                <a:uFillTx/>
              </a:rPr>
              <a:t>made from Kenaf</a:t>
            </a:r>
            <a:endParaRPr kumimoji="0" lang="en-US" sz="1600" b="0" i="1" u="none" strike="noStrike" kern="0" cap="none" spc="0" normalizeH="0" baseline="0" noProof="0" dirty="0">
              <a:ln>
                <a:noFill/>
              </a:ln>
              <a:solidFill>
                <a:srgbClr val="00B050"/>
              </a:solidFill>
              <a:effectLst/>
              <a:uLnTx/>
              <a:uFillTx/>
            </a:endParaRPr>
          </a:p>
        </p:txBody>
      </p:sp>
      <p:pic>
        <p:nvPicPr>
          <p:cNvPr id="11" name="Picture 10">
            <a:extLst>
              <a:ext uri="{FF2B5EF4-FFF2-40B4-BE49-F238E27FC236}">
                <a16:creationId xmlns:a16="http://schemas.microsoft.com/office/drawing/2014/main" id="{964EBD8D-933E-4EC7-A981-78FF55957D4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36965" y="2331906"/>
            <a:ext cx="2545207" cy="1696805"/>
          </a:xfrm>
          <a:prstGeom prst="rect">
            <a:avLst/>
          </a:prstGeom>
          <a:effectLst>
            <a:softEdge rad="63500"/>
          </a:effectLst>
        </p:spPr>
      </p:pic>
      <p:pic>
        <p:nvPicPr>
          <p:cNvPr id="15" name="Picture 14">
            <a:extLst>
              <a:ext uri="{FF2B5EF4-FFF2-40B4-BE49-F238E27FC236}">
                <a16:creationId xmlns:a16="http://schemas.microsoft.com/office/drawing/2014/main" id="{25B6B554-2B78-4D50-BD24-2890FA8A5D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76713" y="2478878"/>
            <a:ext cx="2392076" cy="1794057"/>
          </a:xfrm>
          <a:prstGeom prst="rect">
            <a:avLst/>
          </a:prstGeom>
          <a:effectLst>
            <a:softEdge rad="63500"/>
          </a:effectLst>
        </p:spPr>
      </p:pic>
      <p:pic>
        <p:nvPicPr>
          <p:cNvPr id="16" name="Picture 15">
            <a:extLst>
              <a:ext uri="{FF2B5EF4-FFF2-40B4-BE49-F238E27FC236}">
                <a16:creationId xmlns:a16="http://schemas.microsoft.com/office/drawing/2014/main" id="{244D52EA-3F25-4C51-B07F-37C5A43A1E2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71366" y="3327367"/>
            <a:ext cx="2351550" cy="1567700"/>
          </a:xfrm>
          <a:prstGeom prst="rect">
            <a:avLst/>
          </a:prstGeom>
          <a:effectLst>
            <a:softEdge rad="63500"/>
          </a:effectLst>
        </p:spPr>
      </p:pic>
      <p:pic>
        <p:nvPicPr>
          <p:cNvPr id="17" name="Picture 16">
            <a:extLst>
              <a:ext uri="{FF2B5EF4-FFF2-40B4-BE49-F238E27FC236}">
                <a16:creationId xmlns:a16="http://schemas.microsoft.com/office/drawing/2014/main" id="{C1D06D88-CD6B-4F0F-A792-1EE43E1EFC1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6200000">
            <a:off x="9248525" y="3894855"/>
            <a:ext cx="2833885" cy="1889256"/>
          </a:xfrm>
          <a:prstGeom prst="rect">
            <a:avLst/>
          </a:prstGeom>
          <a:effectLst>
            <a:softEdge rad="63500"/>
          </a:effectLst>
        </p:spPr>
      </p:pic>
      <p:pic>
        <p:nvPicPr>
          <p:cNvPr id="4" name="Picture 3">
            <a:extLst>
              <a:ext uri="{FF2B5EF4-FFF2-40B4-BE49-F238E27FC236}">
                <a16:creationId xmlns:a16="http://schemas.microsoft.com/office/drawing/2014/main" id="{6BB8E56A-CA39-4D17-9A64-90DA864F3F0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15947" y="3558369"/>
            <a:ext cx="1977263" cy="2636350"/>
          </a:xfrm>
          <a:prstGeom prst="rect">
            <a:avLst/>
          </a:prstGeom>
          <a:effectLst>
            <a:softEdge rad="31750"/>
          </a:effectLst>
        </p:spPr>
      </p:pic>
      <p:pic>
        <p:nvPicPr>
          <p:cNvPr id="9" name="Picture 8">
            <a:extLst>
              <a:ext uri="{FF2B5EF4-FFF2-40B4-BE49-F238E27FC236}">
                <a16:creationId xmlns:a16="http://schemas.microsoft.com/office/drawing/2014/main" id="{479E0081-A37D-4335-9410-B85C5F3E03C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896185" y="4530399"/>
            <a:ext cx="3200036" cy="2133358"/>
          </a:xfrm>
          <a:prstGeom prst="rect">
            <a:avLst/>
          </a:prstGeom>
          <a:effectLst>
            <a:softEdge rad="31750"/>
          </a:effectLst>
        </p:spPr>
      </p:pic>
    </p:spTree>
    <p:extLst>
      <p:ext uri="{BB962C8B-B14F-4D97-AF65-F5344CB8AC3E}">
        <p14:creationId xmlns:p14="http://schemas.microsoft.com/office/powerpoint/2010/main" val="2738175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344-98B4-4F5C-9620-E2ED8480AF01}"/>
              </a:ext>
            </a:extLst>
          </p:cNvPr>
          <p:cNvSpPr>
            <a:spLocks noGrp="1"/>
          </p:cNvSpPr>
          <p:nvPr>
            <p:ph type="title"/>
          </p:nvPr>
        </p:nvSpPr>
        <p:spPr/>
        <p:txBody>
          <a:bodyPr/>
          <a:lstStyle/>
          <a:p>
            <a:r>
              <a:rPr lang="en-SG" dirty="0"/>
              <a:t>Problem Definition – Conventional Building Materials</a:t>
            </a:r>
          </a:p>
        </p:txBody>
      </p:sp>
      <p:sp>
        <p:nvSpPr>
          <p:cNvPr id="3" name="Content Placeholder 2">
            <a:extLst>
              <a:ext uri="{FF2B5EF4-FFF2-40B4-BE49-F238E27FC236}">
                <a16:creationId xmlns:a16="http://schemas.microsoft.com/office/drawing/2014/main" id="{9CB7402F-E407-4399-818F-BC3F2A61D429}"/>
              </a:ext>
            </a:extLst>
          </p:cNvPr>
          <p:cNvSpPr>
            <a:spLocks noGrp="1"/>
          </p:cNvSpPr>
          <p:nvPr>
            <p:ph idx="1"/>
          </p:nvPr>
        </p:nvSpPr>
        <p:spPr>
          <a:xfrm>
            <a:off x="707009" y="1101808"/>
            <a:ext cx="11278665" cy="5017638"/>
          </a:xfrm>
        </p:spPr>
        <p:txBody>
          <a:bodyPr>
            <a:noAutofit/>
          </a:bodyPr>
          <a:lstStyle/>
          <a:p>
            <a:r>
              <a:rPr lang="en-SG" sz="2000" dirty="0"/>
              <a:t>Cement – mining of limestone causes environmental damage</a:t>
            </a:r>
          </a:p>
          <a:p>
            <a:r>
              <a:rPr lang="en-SG" sz="2000" dirty="0"/>
              <a:t>Steel (Rebars) - mining of metallic ores causes environmental damage</a:t>
            </a:r>
          </a:p>
          <a:p>
            <a:r>
              <a:rPr lang="en-SG" sz="2000" dirty="0"/>
              <a:t>Reinforced Concrete – steel, cement, sand, granite, water</a:t>
            </a:r>
          </a:p>
          <a:p>
            <a:r>
              <a:rPr lang="en-SG" sz="2000" dirty="0"/>
              <a:t>Bricks – removing valuable soil resources</a:t>
            </a:r>
          </a:p>
          <a:p>
            <a:r>
              <a:rPr lang="en-SG" sz="2000" dirty="0"/>
              <a:t>Timber – habitat destruction</a:t>
            </a:r>
          </a:p>
          <a:p>
            <a:pPr marL="0" indent="0">
              <a:buNone/>
            </a:pPr>
            <a:r>
              <a:rPr lang="en-SG" sz="2000" dirty="0"/>
              <a:t>Total </a:t>
            </a:r>
            <a:r>
              <a:rPr lang="en-SG" sz="2000" b="1" u="sng" dirty="0">
                <a:solidFill>
                  <a:srgbClr val="0070C0"/>
                </a:solidFill>
              </a:rPr>
              <a:t>global steel output is more than 1.5 billion tonnes </a:t>
            </a:r>
            <a:r>
              <a:rPr lang="en-SG" sz="2000" dirty="0"/>
              <a:t>in 2018 (Worldsteel Association).</a:t>
            </a:r>
          </a:p>
          <a:p>
            <a:pPr marL="0" indent="0">
              <a:buNone/>
            </a:pPr>
            <a:r>
              <a:rPr lang="en-SG" sz="2000" dirty="0"/>
              <a:t>Total </a:t>
            </a:r>
            <a:r>
              <a:rPr lang="en-SG" sz="2000" b="1" u="sng" dirty="0">
                <a:solidFill>
                  <a:srgbClr val="0070C0"/>
                </a:solidFill>
              </a:rPr>
              <a:t>global cement production is more than 3.3 billion tonnes </a:t>
            </a:r>
            <a:r>
              <a:rPr lang="en-SG" sz="2000" dirty="0"/>
              <a:t>in 2018 (Statista Portal).</a:t>
            </a:r>
            <a:endParaRPr lang="en-US" sz="2000" dirty="0"/>
          </a:p>
          <a:p>
            <a:pPr marL="0" indent="0">
              <a:buNone/>
            </a:pPr>
            <a:r>
              <a:rPr lang="en-US" sz="2000" dirty="0"/>
              <a:t>Steel industry generates 9% </a:t>
            </a:r>
            <a:r>
              <a:rPr lang="en-SG" sz="2000" dirty="0"/>
              <a:t>greenhouse gases</a:t>
            </a:r>
            <a:r>
              <a:rPr lang="en-SG" sz="2000" dirty="0">
                <a:solidFill>
                  <a:srgbClr val="FF0000"/>
                </a:solidFill>
              </a:rPr>
              <a:t> </a:t>
            </a:r>
          </a:p>
          <a:p>
            <a:pPr marL="0" indent="0">
              <a:buNone/>
            </a:pPr>
            <a:r>
              <a:rPr lang="en-US" sz="2000" dirty="0"/>
              <a:t>(1.8tonnes CO</a:t>
            </a:r>
            <a:r>
              <a:rPr lang="en-US" sz="2000" baseline="-25000" dirty="0"/>
              <a:t>2</a:t>
            </a:r>
            <a:r>
              <a:rPr lang="en-US" sz="2000" dirty="0"/>
              <a:t> emitted for every ton of steel produced)</a:t>
            </a:r>
          </a:p>
          <a:p>
            <a:pPr marL="0" indent="0">
              <a:buNone/>
            </a:pPr>
            <a:r>
              <a:rPr lang="en-US" sz="2000" dirty="0"/>
              <a:t>Cement industry generates 5%</a:t>
            </a:r>
            <a:r>
              <a:rPr lang="en-SG" sz="2000" dirty="0"/>
              <a:t> greenhouse gases</a:t>
            </a:r>
            <a:r>
              <a:rPr lang="en-US" sz="2000" dirty="0"/>
              <a:t> </a:t>
            </a:r>
          </a:p>
          <a:p>
            <a:pPr marL="0" indent="0">
              <a:buNone/>
            </a:pPr>
            <a:r>
              <a:rPr lang="en-US" sz="2000" dirty="0"/>
              <a:t>(0.9tonnes CO</a:t>
            </a:r>
            <a:r>
              <a:rPr lang="en-US" sz="2000" baseline="-25000" dirty="0"/>
              <a:t>2</a:t>
            </a:r>
            <a:r>
              <a:rPr lang="en-US" sz="2000" dirty="0"/>
              <a:t> emitted for every ton of cement produced)</a:t>
            </a:r>
            <a:r>
              <a:rPr lang="en-US" sz="2000" baseline="-25000" dirty="0"/>
              <a:t>    </a:t>
            </a:r>
            <a:endParaRPr lang="en-SG" sz="2000" dirty="0"/>
          </a:p>
          <a:p>
            <a:r>
              <a:rPr lang="en-SG" sz="2000" dirty="0"/>
              <a:t>Cause of 14% greenhouse gases</a:t>
            </a:r>
            <a:r>
              <a:rPr lang="en-SG" sz="2000" dirty="0">
                <a:solidFill>
                  <a:srgbClr val="FF0000"/>
                </a:solidFill>
              </a:rPr>
              <a:t> </a:t>
            </a:r>
          </a:p>
          <a:p>
            <a:r>
              <a:rPr lang="en-SG" sz="2000" dirty="0"/>
              <a:t>Environmental damage</a:t>
            </a:r>
          </a:p>
          <a:p>
            <a:r>
              <a:rPr lang="en-SG" sz="2000" dirty="0"/>
              <a:t>Non-renewable</a:t>
            </a:r>
          </a:p>
          <a:p>
            <a:pPr marL="0" indent="0">
              <a:buNone/>
            </a:pPr>
            <a:endParaRPr lang="en-SG" sz="2000" dirty="0"/>
          </a:p>
          <a:p>
            <a:pPr marL="0" indent="0">
              <a:buNone/>
            </a:pPr>
            <a:endParaRPr lang="en-SG" sz="2000" dirty="0"/>
          </a:p>
        </p:txBody>
      </p:sp>
    </p:spTree>
    <p:extLst>
      <p:ext uri="{BB962C8B-B14F-4D97-AF65-F5344CB8AC3E}">
        <p14:creationId xmlns:p14="http://schemas.microsoft.com/office/powerpoint/2010/main" val="1810879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Solution </a:t>
            </a:r>
            <a:endParaRPr lang="en-MY" dirty="0"/>
          </a:p>
        </p:txBody>
      </p:sp>
      <p:sp>
        <p:nvSpPr>
          <p:cNvPr id="3" name="Content Placeholder 2"/>
          <p:cNvSpPr>
            <a:spLocks noGrp="1"/>
          </p:cNvSpPr>
          <p:nvPr>
            <p:ph idx="1"/>
          </p:nvPr>
        </p:nvSpPr>
        <p:spPr>
          <a:xfrm>
            <a:off x="707010" y="1101808"/>
            <a:ext cx="11059004" cy="5298992"/>
          </a:xfrm>
        </p:spPr>
        <p:txBody>
          <a:bodyPr>
            <a:normAutofit/>
          </a:bodyPr>
          <a:lstStyle/>
          <a:p>
            <a:pPr marL="0" indent="0" fontAlgn="base">
              <a:buNone/>
            </a:pPr>
            <a:r>
              <a:rPr lang="en-MY" sz="2800" dirty="0"/>
              <a:t>What role do </a:t>
            </a:r>
            <a:r>
              <a:rPr lang="en-MY" sz="2800" b="1" dirty="0"/>
              <a:t>office buildings </a:t>
            </a:r>
            <a:r>
              <a:rPr lang="en-MY" sz="2800" dirty="0"/>
              <a:t>play in keeping global warming below 2°C?</a:t>
            </a:r>
          </a:p>
          <a:p>
            <a:pPr marL="0" indent="0" fontAlgn="base">
              <a:buNone/>
            </a:pPr>
            <a:endParaRPr lang="en-MY" sz="2800" dirty="0"/>
          </a:p>
          <a:p>
            <a:pPr marL="0" indent="0" fontAlgn="base">
              <a:buNone/>
            </a:pPr>
            <a:r>
              <a:rPr lang="en-MY" sz="2800" dirty="0"/>
              <a:t>Consider this statistic:</a:t>
            </a:r>
          </a:p>
          <a:p>
            <a:pPr fontAlgn="base"/>
            <a:r>
              <a:rPr lang="en-MY" dirty="0"/>
              <a:t>The built environment is responsible for </a:t>
            </a:r>
            <a:r>
              <a:rPr lang="en-MY" dirty="0">
                <a:hlinkClick r:id="rId2"/>
              </a:rPr>
              <a:t>40% of energy consumption and CO2 emissions</a:t>
            </a:r>
            <a:r>
              <a:rPr lang="en-MY" dirty="0"/>
              <a:t>.</a:t>
            </a:r>
          </a:p>
          <a:p>
            <a:pPr marL="0" indent="0" fontAlgn="base">
              <a:buNone/>
            </a:pPr>
            <a:endParaRPr lang="en-MY" sz="2800" dirty="0"/>
          </a:p>
          <a:p>
            <a:pPr marL="0" indent="0" fontAlgn="base">
              <a:buNone/>
            </a:pPr>
            <a:r>
              <a:rPr lang="en-MY" sz="2800" dirty="0"/>
              <a:t>Prioritise the design of workplaces that are environmentally friendly and sustainable. This is easier when designing a new-build from scratch where ‘green’ principles can be set as a strategic core. </a:t>
            </a:r>
          </a:p>
          <a:p>
            <a:pPr marL="0" indent="0" fontAlgn="base">
              <a:buNone/>
            </a:pPr>
            <a:endParaRPr lang="en-US" sz="2000" dirty="0"/>
          </a:p>
          <a:p>
            <a:pPr marL="0" indent="0" fontAlgn="base">
              <a:buNone/>
            </a:pPr>
            <a:r>
              <a:rPr lang="en-US" sz="2000" dirty="0"/>
              <a:t>Reference: </a:t>
            </a:r>
            <a:r>
              <a:rPr lang="en-US" sz="2000" dirty="0" err="1"/>
              <a:t>Linkedin</a:t>
            </a:r>
            <a:r>
              <a:rPr lang="en-US" sz="2000" dirty="0"/>
              <a:t> “4 ways your office could be more environmental friendly” – 11 March 2019</a:t>
            </a:r>
          </a:p>
          <a:p>
            <a:pPr marL="0" indent="0" fontAlgn="base">
              <a:buNone/>
            </a:pPr>
            <a:endParaRPr lang="en-MY" sz="2800" dirty="0"/>
          </a:p>
          <a:p>
            <a:endParaRPr lang="en-MY" dirty="0"/>
          </a:p>
        </p:txBody>
      </p:sp>
    </p:spTree>
    <p:extLst>
      <p:ext uri="{BB962C8B-B14F-4D97-AF65-F5344CB8AC3E}">
        <p14:creationId xmlns:p14="http://schemas.microsoft.com/office/powerpoint/2010/main" val="2756191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SG" sz="3600" dirty="0" err="1">
                <a:cs typeface="Arial" panose="020B0604020202020204" pitchFamily="34" charset="0"/>
              </a:rPr>
              <a:t>Kenafcrete</a:t>
            </a:r>
            <a:r>
              <a:rPr lang="en-SG" sz="3600" baseline="30000" dirty="0">
                <a:cs typeface="Arial" panose="020B0604020202020204" pitchFamily="34" charset="0"/>
              </a:rPr>
              <a:t>® </a:t>
            </a:r>
            <a:r>
              <a:rPr lang="en-SG" sz="3600" dirty="0" err="1">
                <a:cs typeface="Arial" panose="020B0604020202020204" pitchFamily="34" charset="0"/>
              </a:rPr>
              <a:t>Biocomposite</a:t>
            </a:r>
            <a:r>
              <a:rPr lang="en-SG" sz="3600" dirty="0">
                <a:cs typeface="Arial" panose="020B0604020202020204" pitchFamily="34" charset="0"/>
              </a:rPr>
              <a:t> Renewable, Environmentally Sustainable building material</a:t>
            </a:r>
            <a:endParaRPr lang="en-MY" dirty="0"/>
          </a:p>
        </p:txBody>
      </p:sp>
      <p:sp>
        <p:nvSpPr>
          <p:cNvPr id="3" name="Content Placeholder 2"/>
          <p:cNvSpPr>
            <a:spLocks noGrp="1"/>
          </p:cNvSpPr>
          <p:nvPr>
            <p:ph idx="1"/>
          </p:nvPr>
        </p:nvSpPr>
        <p:spPr>
          <a:xfrm>
            <a:off x="707010" y="1101808"/>
            <a:ext cx="5738178" cy="5024357"/>
          </a:xfrm>
        </p:spPr>
        <p:txBody>
          <a:bodyPr>
            <a:normAutofit fontScale="92500" lnSpcReduction="20000"/>
          </a:bodyPr>
          <a:lstStyle/>
          <a:p>
            <a:r>
              <a:rPr lang="en-US" dirty="0"/>
              <a:t>Does </a:t>
            </a:r>
            <a:r>
              <a:rPr lang="en-US" dirty="0">
                <a:solidFill>
                  <a:srgbClr val="FF0000"/>
                </a:solidFill>
              </a:rPr>
              <a:t>NOT</a:t>
            </a:r>
            <a:r>
              <a:rPr lang="en-US" dirty="0"/>
              <a:t> contain </a:t>
            </a:r>
            <a:r>
              <a:rPr lang="en-US" u="sng" dirty="0"/>
              <a:t>SAND</a:t>
            </a:r>
          </a:p>
          <a:p>
            <a:endParaRPr lang="en-US" dirty="0"/>
          </a:p>
          <a:p>
            <a:r>
              <a:rPr lang="en-US" dirty="0"/>
              <a:t>Sand – escalating cost</a:t>
            </a:r>
          </a:p>
          <a:p>
            <a:r>
              <a:rPr lang="en-US" dirty="0"/>
              <a:t>Non-renewable resource</a:t>
            </a:r>
          </a:p>
          <a:p>
            <a:pPr marL="0" indent="0">
              <a:buNone/>
            </a:pPr>
            <a:endParaRPr lang="en-US" dirty="0"/>
          </a:p>
          <a:p>
            <a:r>
              <a:rPr lang="en-US" dirty="0"/>
              <a:t>Sand mining</a:t>
            </a:r>
          </a:p>
          <a:p>
            <a:pPr lvl="1"/>
            <a:r>
              <a:rPr lang="en-US" dirty="0"/>
              <a:t>depletes natural resources</a:t>
            </a:r>
          </a:p>
          <a:p>
            <a:pPr lvl="1"/>
            <a:r>
              <a:rPr lang="en-US" dirty="0"/>
              <a:t>damages ecosystem; habitat destruction</a:t>
            </a:r>
          </a:p>
          <a:p>
            <a:pPr lvl="1"/>
            <a:r>
              <a:rPr lang="en-US" dirty="0"/>
              <a:t>direct cause of erosion</a:t>
            </a:r>
          </a:p>
          <a:p>
            <a:pPr lvl="1"/>
            <a:r>
              <a:rPr lang="en-US" dirty="0"/>
              <a:t>deaths</a:t>
            </a:r>
          </a:p>
          <a:p>
            <a:pPr marL="0" indent="0">
              <a:buNone/>
            </a:pPr>
            <a:endParaRPr lang="en-MY" dirty="0"/>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7505" y="2268160"/>
            <a:ext cx="4888923" cy="275001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88669" y="4785148"/>
            <a:ext cx="3604701" cy="178432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44705" y="574279"/>
            <a:ext cx="3397262" cy="2129270"/>
          </a:xfrm>
          <a:prstGeom prst="rect">
            <a:avLst/>
          </a:prstGeom>
        </p:spPr>
      </p:pic>
    </p:spTree>
    <p:extLst>
      <p:ext uri="{BB962C8B-B14F-4D97-AF65-F5344CB8AC3E}">
        <p14:creationId xmlns:p14="http://schemas.microsoft.com/office/powerpoint/2010/main" val="252547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814587" y="1092201"/>
            <a:ext cx="3949698" cy="5433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a:extLst>
              <a:ext uri="{FF2B5EF4-FFF2-40B4-BE49-F238E27FC236}">
                <a16:creationId xmlns:a16="http://schemas.microsoft.com/office/drawing/2014/main" id="{2D9FD74D-261C-4A4F-864C-461628C5E2EB}"/>
              </a:ext>
            </a:extLst>
          </p:cNvPr>
          <p:cNvSpPr txBox="1">
            <a:spLocks/>
          </p:cNvSpPr>
          <p:nvPr/>
        </p:nvSpPr>
        <p:spPr>
          <a:xfrm>
            <a:off x="814587" y="0"/>
            <a:ext cx="10875390" cy="908707"/>
          </a:xfrm>
          <a:prstGeom prst="rect">
            <a:avLst/>
          </a:prstGeom>
        </p:spPr>
        <p:txBody>
          <a:bodyPr vert="horz" lIns="91440" tIns="45720" rIns="91440" bIns="45720" rtlCol="0" anchor="b">
            <a:normAutofit fontScale="45000" lnSpcReduction="20000"/>
          </a:bodyPr>
          <a:lstStyle>
            <a:lvl1pPr algn="l" defTabSz="914400" rtl="0" eaLnBrk="1" latinLnBrk="0" hangingPunct="1">
              <a:spcBef>
                <a:spcPct val="0"/>
              </a:spcBef>
              <a:buNone/>
              <a:defRPr sz="3400" b="1" kern="1200">
                <a:solidFill>
                  <a:schemeClr val="tx2">
                    <a:lumMod val="75000"/>
                  </a:schemeClr>
                </a:solidFill>
                <a:latin typeface="+mj-lt"/>
                <a:ea typeface="+mj-ea"/>
                <a:cs typeface="+mj-cs"/>
              </a:defRPr>
            </a:lvl1pPr>
          </a:lstStyle>
          <a:p>
            <a:br>
              <a:rPr lang="en-SG" sz="4400" dirty="0"/>
            </a:br>
            <a:r>
              <a:rPr lang="en-SG" sz="8000" dirty="0" err="1"/>
              <a:t>AffordAble</a:t>
            </a:r>
            <a:r>
              <a:rPr lang="en-SG" sz="8000" dirty="0"/>
              <a:t> Abodes </a:t>
            </a:r>
            <a:r>
              <a:rPr lang="en-SG" sz="8000" dirty="0" err="1"/>
              <a:t>Sdn</a:t>
            </a:r>
            <a:r>
              <a:rPr lang="en-SG" sz="8000" dirty="0"/>
              <a:t> </a:t>
            </a:r>
            <a:r>
              <a:rPr lang="en-SG" sz="8000" dirty="0" err="1"/>
              <a:t>Bhd</a:t>
            </a:r>
            <a:r>
              <a:rPr lang="en-SG" sz="8000" dirty="0"/>
              <a:t> – IBS status manufacturer</a:t>
            </a:r>
            <a:endParaRPr lang="en-SG" sz="7600" dirty="0"/>
          </a:p>
        </p:txBody>
      </p:sp>
      <p:sp>
        <p:nvSpPr>
          <p:cNvPr id="4" name="TextBox 3"/>
          <p:cNvSpPr txBox="1"/>
          <p:nvPr/>
        </p:nvSpPr>
        <p:spPr>
          <a:xfrm>
            <a:off x="5056094" y="1385047"/>
            <a:ext cx="5782235" cy="3046988"/>
          </a:xfrm>
          <a:prstGeom prst="rect">
            <a:avLst/>
          </a:prstGeom>
          <a:noFill/>
        </p:spPr>
        <p:txBody>
          <a:bodyPr wrap="square" rtlCol="0">
            <a:spAutoFit/>
          </a:bodyPr>
          <a:lstStyle/>
          <a:p>
            <a:pPr marL="457200" indent="-457200">
              <a:buFont typeface="Arial" panose="020B0604020202020204" pitchFamily="34" charset="0"/>
              <a:buChar char="•"/>
            </a:pPr>
            <a:r>
              <a:rPr lang="en-US" sz="3200" dirty="0"/>
              <a:t>1</a:t>
            </a:r>
            <a:r>
              <a:rPr lang="en-US" sz="3200" baseline="30000" dirty="0"/>
              <a:t>st</a:t>
            </a:r>
            <a:r>
              <a:rPr lang="en-US" sz="3200" dirty="0"/>
              <a:t> in Malaysia</a:t>
            </a:r>
          </a:p>
          <a:p>
            <a:pPr marL="457200" indent="-457200">
              <a:buFont typeface="Arial" panose="020B0604020202020204" pitchFamily="34" charset="0"/>
              <a:buChar char="•"/>
            </a:pPr>
            <a:r>
              <a:rPr lang="en-US" sz="3200" dirty="0"/>
              <a:t>Structural Wall Panel</a:t>
            </a:r>
          </a:p>
          <a:p>
            <a:pPr marL="457200" indent="-457200">
              <a:buFont typeface="Arial" panose="020B0604020202020204" pitchFamily="34" charset="0"/>
              <a:buChar char="•"/>
            </a:pPr>
            <a:r>
              <a:rPr lang="en-US" sz="3200" dirty="0"/>
              <a:t>High Strength (Safety)</a:t>
            </a:r>
          </a:p>
          <a:p>
            <a:pPr marL="457200" indent="-457200">
              <a:buFont typeface="Arial" panose="020B0604020202020204" pitchFamily="34" charset="0"/>
              <a:buChar char="•"/>
            </a:pPr>
            <a:r>
              <a:rPr lang="en-US" sz="3200" dirty="0"/>
              <a:t>Light Weight </a:t>
            </a:r>
          </a:p>
          <a:p>
            <a:pPr marL="457200" indent="-457200">
              <a:buFont typeface="Arial" panose="020B0604020202020204" pitchFamily="34" charset="0"/>
              <a:buChar char="•"/>
            </a:pPr>
            <a:r>
              <a:rPr lang="en-US" sz="3200" dirty="0"/>
              <a:t>Innovative Building System</a:t>
            </a:r>
          </a:p>
          <a:p>
            <a:pPr marL="457200" indent="-457200">
              <a:buFont typeface="Arial" panose="020B0604020202020204" pitchFamily="34" charset="0"/>
              <a:buChar char="•"/>
            </a:pPr>
            <a:r>
              <a:rPr lang="en-US" sz="3200" dirty="0"/>
              <a:t>Fast and Efficient</a:t>
            </a:r>
            <a:endParaRPr lang="en-MY" sz="3200" dirty="0"/>
          </a:p>
        </p:txBody>
      </p:sp>
    </p:spTree>
    <p:extLst>
      <p:ext uri="{BB962C8B-B14F-4D97-AF65-F5344CB8AC3E}">
        <p14:creationId xmlns:p14="http://schemas.microsoft.com/office/powerpoint/2010/main" val="922662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FD74D-261C-4A4F-864C-461628C5E2EB}"/>
              </a:ext>
            </a:extLst>
          </p:cNvPr>
          <p:cNvSpPr>
            <a:spLocks noGrp="1"/>
          </p:cNvSpPr>
          <p:nvPr>
            <p:ph type="title"/>
          </p:nvPr>
        </p:nvSpPr>
        <p:spPr>
          <a:xfrm>
            <a:off x="707010" y="452435"/>
            <a:ext cx="10875390" cy="908707"/>
          </a:xfrm>
        </p:spPr>
        <p:txBody>
          <a:bodyPr>
            <a:normAutofit fontScale="90000"/>
          </a:bodyPr>
          <a:lstStyle/>
          <a:p>
            <a:br>
              <a:rPr lang="en-SG" sz="4400" dirty="0"/>
            </a:br>
            <a:r>
              <a:rPr lang="en-SG" sz="4400" dirty="0" err="1"/>
              <a:t>AffordAble</a:t>
            </a:r>
            <a:r>
              <a:rPr lang="en-SG" sz="4400" dirty="0"/>
              <a:t> Abodes Products</a:t>
            </a:r>
            <a:br>
              <a:rPr lang="en-SG" sz="3600" dirty="0"/>
            </a:br>
            <a:endParaRPr lang="en-SG" dirty="0"/>
          </a:p>
        </p:txBody>
      </p:sp>
      <p:sp>
        <p:nvSpPr>
          <p:cNvPr id="3" name="Content Placeholder 2">
            <a:extLst>
              <a:ext uri="{FF2B5EF4-FFF2-40B4-BE49-F238E27FC236}">
                <a16:creationId xmlns:a16="http://schemas.microsoft.com/office/drawing/2014/main" id="{EADC17FE-BB90-4EF7-B8B5-468243F9DBF1}"/>
              </a:ext>
            </a:extLst>
          </p:cNvPr>
          <p:cNvSpPr>
            <a:spLocks noGrp="1"/>
          </p:cNvSpPr>
          <p:nvPr>
            <p:ph idx="1"/>
          </p:nvPr>
        </p:nvSpPr>
        <p:spPr>
          <a:xfrm>
            <a:off x="707010" y="1101808"/>
            <a:ext cx="11225160" cy="5029169"/>
          </a:xfrm>
        </p:spPr>
        <p:txBody>
          <a:bodyPr>
            <a:normAutofit fontScale="62500" lnSpcReduction="20000"/>
          </a:bodyPr>
          <a:lstStyle/>
          <a:p>
            <a:r>
              <a:rPr lang="en-SG" dirty="0"/>
              <a:t>Definition: </a:t>
            </a:r>
            <a:r>
              <a:rPr lang="en-US" dirty="0"/>
              <a:t>Kenafcrete® </a:t>
            </a:r>
            <a:r>
              <a:rPr lang="en-SG" dirty="0"/>
              <a:t>Structural Insulated Panel System (</a:t>
            </a:r>
            <a:r>
              <a:rPr lang="en-SG" b="1" dirty="0"/>
              <a:t>KSIP)</a:t>
            </a:r>
          </a:p>
          <a:p>
            <a:pPr lvl="1">
              <a:buFont typeface="Courier New" panose="02070309020205020404" pitchFamily="49" charset="0"/>
              <a:buChar char="o"/>
            </a:pPr>
            <a:r>
              <a:rPr lang="en-SG" dirty="0"/>
              <a:t>Light Weight (70% lighter than brick or concrete walls)</a:t>
            </a:r>
          </a:p>
          <a:p>
            <a:pPr lvl="1">
              <a:buFont typeface="Courier New" panose="02070309020205020404" pitchFamily="49" charset="0"/>
              <a:buChar char="o"/>
            </a:pPr>
            <a:r>
              <a:rPr lang="en-SG" dirty="0"/>
              <a:t>High Strength - Structural Grade for up to 2-storeys (Compressive load test single panel 50kN).  Reinforced concrete &amp; steel not required.</a:t>
            </a:r>
          </a:p>
          <a:p>
            <a:pPr lvl="1">
              <a:buFont typeface="Courier New" panose="02070309020205020404" pitchFamily="49" charset="0"/>
              <a:buChar char="o"/>
            </a:pPr>
            <a:r>
              <a:rPr lang="en-US" dirty="0"/>
              <a:t>CIDB - IBS (Industrialized Building System)</a:t>
            </a:r>
          </a:p>
          <a:p>
            <a:endParaRPr lang="en-SG" dirty="0"/>
          </a:p>
          <a:p>
            <a:r>
              <a:rPr lang="en-SG" dirty="0"/>
              <a:t>Key Selling Points</a:t>
            </a:r>
          </a:p>
          <a:p>
            <a:pPr lvl="1"/>
            <a:r>
              <a:rPr lang="en-SG" dirty="0"/>
              <a:t>Easier; Faster Installation (KSIP 5.4 m</a:t>
            </a:r>
            <a:r>
              <a:rPr lang="en-SG" baseline="30000" dirty="0"/>
              <a:t>2</a:t>
            </a:r>
            <a:r>
              <a:rPr lang="en-SG" dirty="0"/>
              <a:t>/hr , Bricks 1 m</a:t>
            </a:r>
            <a:r>
              <a:rPr lang="en-SG" baseline="30000" dirty="0"/>
              <a:t>2</a:t>
            </a:r>
            <a:r>
              <a:rPr lang="en-SG" dirty="0"/>
              <a:t>/hr)</a:t>
            </a:r>
            <a:endParaRPr lang="en-SG" dirty="0">
              <a:solidFill>
                <a:srgbClr val="FF0000"/>
              </a:solidFill>
            </a:endParaRPr>
          </a:p>
          <a:p>
            <a:pPr lvl="1"/>
            <a:r>
              <a:rPr lang="en-SG" dirty="0"/>
              <a:t>Fire Resistant (SIRIM test related to BOMBA requirements)</a:t>
            </a:r>
          </a:p>
          <a:p>
            <a:pPr lvl="1"/>
            <a:r>
              <a:rPr lang="en-SG" dirty="0"/>
              <a:t>Fully reusable – renovations. Simply unbolt panels. </a:t>
            </a:r>
          </a:p>
          <a:p>
            <a:pPr lvl="1"/>
            <a:r>
              <a:rPr lang="en-SG" dirty="0"/>
              <a:t>During fire testing internal temperature 1,000</a:t>
            </a:r>
            <a:r>
              <a:rPr lang="en-US" b="1" dirty="0"/>
              <a:t>°</a:t>
            </a:r>
            <a:r>
              <a:rPr lang="en-SG" dirty="0"/>
              <a:t>C; external temperature never exceeded 34</a:t>
            </a:r>
            <a:r>
              <a:rPr lang="en-US" b="1" dirty="0"/>
              <a:t>°</a:t>
            </a:r>
            <a:r>
              <a:rPr lang="en-SG" dirty="0"/>
              <a:t>C</a:t>
            </a:r>
          </a:p>
          <a:p>
            <a:pPr lvl="1"/>
            <a:endParaRPr lang="en-SG" dirty="0"/>
          </a:p>
          <a:p>
            <a:r>
              <a:rPr lang="en-SG" dirty="0"/>
              <a:t>Related matters (data drawn from hempcrete which bears similar properties to </a:t>
            </a:r>
            <a:r>
              <a:rPr lang="en-SG" dirty="0" err="1"/>
              <a:t>Kenafcrete</a:t>
            </a:r>
            <a:r>
              <a:rPr lang="en-SG" dirty="0"/>
              <a:t>®)</a:t>
            </a:r>
          </a:p>
          <a:p>
            <a:pPr lvl="1"/>
            <a:r>
              <a:rPr lang="en-SG" dirty="0"/>
              <a:t>Insulated Panels – Thermal &amp; Acoustic (Mean Acoustic Absorption Coefficient 0.69 NRC)</a:t>
            </a:r>
          </a:p>
          <a:p>
            <a:pPr lvl="1"/>
            <a:r>
              <a:rPr lang="en-SG" dirty="0"/>
              <a:t>Superior thermal insulation properties (</a:t>
            </a:r>
            <a:r>
              <a:rPr lang="en-MY" dirty="0"/>
              <a:t>Pre-fabricated hemp wall panels U-value 0.13W/m2.K)</a:t>
            </a:r>
            <a:endParaRPr lang="en-SG" dirty="0"/>
          </a:p>
          <a:p>
            <a:pPr lvl="1"/>
            <a:r>
              <a:rPr lang="en-SG" dirty="0"/>
              <a:t>Insect &amp; Mould Resistant (John French, a leading Queensland and international entomologist, has tested Hempcrete in the Northern Territory and Queensland with no effect on the Hempcrete samples)</a:t>
            </a:r>
          </a:p>
          <a:p>
            <a:pPr lvl="1"/>
            <a:endParaRPr lang="en-SG" dirty="0"/>
          </a:p>
          <a:p>
            <a:pPr marL="457200" lvl="1" indent="0">
              <a:buNone/>
            </a:pPr>
            <a:endParaRPr lang="en-SG" dirty="0"/>
          </a:p>
          <a:p>
            <a:pPr marL="457200" lvl="1" indent="0">
              <a:buNone/>
            </a:pPr>
            <a:endParaRPr lang="en-SG" dirty="0"/>
          </a:p>
          <a:p>
            <a:pPr marL="0" indent="0">
              <a:buNone/>
            </a:pPr>
            <a:endParaRPr lang="en-SG" dirty="0"/>
          </a:p>
          <a:p>
            <a:pPr marL="0" indent="0">
              <a:buNone/>
            </a:pPr>
            <a:endParaRPr lang="en-SG" dirty="0"/>
          </a:p>
        </p:txBody>
      </p:sp>
    </p:spTree>
    <p:extLst>
      <p:ext uri="{BB962C8B-B14F-4D97-AF65-F5344CB8AC3E}">
        <p14:creationId xmlns:p14="http://schemas.microsoft.com/office/powerpoint/2010/main" val="1393943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593E1-D708-4AF3-98F9-A91143EB7FED}"/>
              </a:ext>
            </a:extLst>
          </p:cNvPr>
          <p:cNvSpPr>
            <a:spLocks noGrp="1"/>
          </p:cNvSpPr>
          <p:nvPr>
            <p:ph type="title"/>
          </p:nvPr>
        </p:nvSpPr>
        <p:spPr>
          <a:xfrm>
            <a:off x="709428" y="143655"/>
            <a:ext cx="10875390" cy="908707"/>
          </a:xfrm>
        </p:spPr>
        <p:txBody>
          <a:bodyPr>
            <a:normAutofit fontScale="90000"/>
          </a:bodyPr>
          <a:lstStyle/>
          <a:p>
            <a:r>
              <a:rPr lang="en-US" dirty="0"/>
              <a:t>Kenafcrete® panels are first-in-class and pre-fabricated for use in structural applications</a:t>
            </a:r>
          </a:p>
        </p:txBody>
      </p:sp>
      <p:sp>
        <p:nvSpPr>
          <p:cNvPr id="6" name="Footer Placeholder 8">
            <a:extLst>
              <a:ext uri="{FF2B5EF4-FFF2-40B4-BE49-F238E27FC236}">
                <a16:creationId xmlns:a16="http://schemas.microsoft.com/office/drawing/2014/main" id="{D73EEED2-1F13-48EA-9DC0-3AB5E8E9DB2D}"/>
              </a:ext>
            </a:extLst>
          </p:cNvPr>
          <p:cNvSpPr>
            <a:spLocks noGrp="1"/>
          </p:cNvSpPr>
          <p:nvPr>
            <p:ph type="ftr" sz="quarter" idx="11"/>
          </p:nvPr>
        </p:nvSpPr>
        <p:spPr>
          <a:xfrm>
            <a:off x="4165600" y="6356351"/>
            <a:ext cx="3860800" cy="365125"/>
          </a:xfrm>
        </p:spPr>
        <p:txBody>
          <a:bodyPr/>
          <a:lstStyle/>
          <a:p>
            <a:fld id="{B6F15528-21DE-4FAA-801E-634DDDAF4B2B}" type="slidenum">
              <a:rPr lang="en-US" smtClean="0"/>
              <a:pPr/>
              <a:t>8</a:t>
            </a:fld>
            <a:endParaRPr lang="en-US" dirty="0"/>
          </a:p>
        </p:txBody>
      </p:sp>
      <p:sp>
        <p:nvSpPr>
          <p:cNvPr id="3" name="Rectangle 2">
            <a:extLst>
              <a:ext uri="{FF2B5EF4-FFF2-40B4-BE49-F238E27FC236}">
                <a16:creationId xmlns:a16="http://schemas.microsoft.com/office/drawing/2014/main" id="{B30BF381-B365-46C7-8E6E-080033C1DC3B}"/>
              </a:ext>
            </a:extLst>
          </p:cNvPr>
          <p:cNvSpPr/>
          <p:nvPr/>
        </p:nvSpPr>
        <p:spPr>
          <a:xfrm>
            <a:off x="839145" y="1663097"/>
            <a:ext cx="5045329" cy="360522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800" b="1" dirty="0">
                <a:solidFill>
                  <a:schemeClr val="tx1"/>
                </a:solidFill>
              </a:rPr>
              <a:t>Materials: </a:t>
            </a:r>
            <a:r>
              <a:rPr lang="en-US" sz="2800" dirty="0">
                <a:solidFill>
                  <a:schemeClr val="tx1"/>
                </a:solidFill>
              </a:rPr>
              <a:t>Kenafcrete® Bio-composite</a:t>
            </a:r>
          </a:p>
          <a:p>
            <a:r>
              <a:rPr lang="en-US" sz="2800" b="1" dirty="0">
                <a:solidFill>
                  <a:schemeClr val="tx1"/>
                </a:solidFill>
              </a:rPr>
              <a:t>Fillers: </a:t>
            </a:r>
            <a:r>
              <a:rPr lang="en-US" sz="2800" dirty="0">
                <a:solidFill>
                  <a:schemeClr val="tx1"/>
                </a:solidFill>
              </a:rPr>
              <a:t>Upcycled Kenaf Core Bio-mass</a:t>
            </a:r>
          </a:p>
          <a:p>
            <a:r>
              <a:rPr lang="en-US" sz="2800" b="1" dirty="0">
                <a:solidFill>
                  <a:schemeClr val="tx1"/>
                </a:solidFill>
              </a:rPr>
              <a:t>Binders: </a:t>
            </a:r>
            <a:r>
              <a:rPr lang="en-US" sz="2800" dirty="0">
                <a:solidFill>
                  <a:schemeClr val="tx1"/>
                </a:solidFill>
              </a:rPr>
              <a:t>Upcycled Industrial By-Products  (lime, slag, fly ash, etc.)</a:t>
            </a:r>
          </a:p>
          <a:p>
            <a:r>
              <a:rPr lang="en-US" sz="2800" b="1" dirty="0">
                <a:solidFill>
                  <a:schemeClr val="tx1"/>
                </a:solidFill>
              </a:rPr>
              <a:t>Frame:</a:t>
            </a:r>
            <a:r>
              <a:rPr lang="en-US" sz="2800" dirty="0">
                <a:solidFill>
                  <a:schemeClr val="tx1"/>
                </a:solidFill>
              </a:rPr>
              <a:t> Light Gauge Steel GS3560</a:t>
            </a:r>
          </a:p>
          <a:p>
            <a:r>
              <a:rPr lang="en-US" sz="2800" b="1" dirty="0">
                <a:solidFill>
                  <a:schemeClr val="tx1"/>
                </a:solidFill>
              </a:rPr>
              <a:t>Density:</a:t>
            </a:r>
            <a:r>
              <a:rPr lang="en-US" sz="2800" dirty="0">
                <a:solidFill>
                  <a:schemeClr val="tx1"/>
                </a:solidFill>
              </a:rPr>
              <a:t> 500-550 kg / m</a:t>
            </a:r>
            <a:r>
              <a:rPr lang="en-US" sz="2800" baseline="30000" dirty="0">
                <a:solidFill>
                  <a:schemeClr val="tx1"/>
                </a:solidFill>
              </a:rPr>
              <a:t>3</a:t>
            </a:r>
            <a:endParaRPr lang="en-US" sz="2800" b="1" dirty="0">
              <a:solidFill>
                <a:schemeClr val="tx1"/>
              </a:solidFill>
            </a:endParaRPr>
          </a:p>
          <a:p>
            <a:endParaRPr lang="en-US" sz="2800" b="1" dirty="0">
              <a:solidFill>
                <a:schemeClr val="tx1"/>
              </a:solidFill>
            </a:endParaRPr>
          </a:p>
        </p:txBody>
      </p:sp>
      <p:sp>
        <p:nvSpPr>
          <p:cNvPr id="7" name="Oval 6">
            <a:extLst>
              <a:ext uri="{FF2B5EF4-FFF2-40B4-BE49-F238E27FC236}">
                <a16:creationId xmlns:a16="http://schemas.microsoft.com/office/drawing/2014/main" id="{33FA8343-FDF5-42C7-BA0D-145D68809B5E}"/>
              </a:ext>
            </a:extLst>
          </p:cNvPr>
          <p:cNvSpPr/>
          <p:nvPr/>
        </p:nvSpPr>
        <p:spPr>
          <a:xfrm>
            <a:off x="6004789" y="1911230"/>
            <a:ext cx="1554480" cy="155448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3600" b="1" dirty="0">
                <a:solidFill>
                  <a:schemeClr val="tx1"/>
                </a:solidFill>
              </a:rPr>
              <a:t>40%</a:t>
            </a:r>
          </a:p>
          <a:p>
            <a:pPr algn="ctr"/>
            <a:r>
              <a:rPr lang="en-US" dirty="0">
                <a:solidFill>
                  <a:schemeClr val="tx1"/>
                </a:solidFill>
              </a:rPr>
              <a:t>Cheaper to Install</a:t>
            </a:r>
          </a:p>
        </p:txBody>
      </p:sp>
      <p:sp>
        <p:nvSpPr>
          <p:cNvPr id="8" name="Oval 7">
            <a:extLst>
              <a:ext uri="{FF2B5EF4-FFF2-40B4-BE49-F238E27FC236}">
                <a16:creationId xmlns:a16="http://schemas.microsoft.com/office/drawing/2014/main" id="{3D2348C2-2DEF-4C03-A18D-165252936A9B}"/>
              </a:ext>
            </a:extLst>
          </p:cNvPr>
          <p:cNvSpPr/>
          <p:nvPr/>
        </p:nvSpPr>
        <p:spPr>
          <a:xfrm>
            <a:off x="8160565" y="1911230"/>
            <a:ext cx="1554480" cy="155448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3600" b="1" dirty="0">
                <a:solidFill>
                  <a:schemeClr val="tx1"/>
                </a:solidFill>
              </a:rPr>
              <a:t>70%</a:t>
            </a:r>
          </a:p>
          <a:p>
            <a:pPr algn="ctr"/>
            <a:r>
              <a:rPr lang="en-US" dirty="0">
                <a:solidFill>
                  <a:schemeClr val="tx1"/>
                </a:solidFill>
              </a:rPr>
              <a:t>Lighter</a:t>
            </a:r>
          </a:p>
        </p:txBody>
      </p:sp>
      <p:sp>
        <p:nvSpPr>
          <p:cNvPr id="9" name="Oval 8">
            <a:extLst>
              <a:ext uri="{FF2B5EF4-FFF2-40B4-BE49-F238E27FC236}">
                <a16:creationId xmlns:a16="http://schemas.microsoft.com/office/drawing/2014/main" id="{471D5F60-D92E-4664-9ED0-B654E3935D11}"/>
              </a:ext>
            </a:extLst>
          </p:cNvPr>
          <p:cNvSpPr/>
          <p:nvPr/>
        </p:nvSpPr>
        <p:spPr>
          <a:xfrm>
            <a:off x="10276966" y="1911230"/>
            <a:ext cx="1554480" cy="155448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3600" b="1" dirty="0">
                <a:solidFill>
                  <a:schemeClr val="tx1"/>
                </a:solidFill>
              </a:rPr>
              <a:t>97%</a:t>
            </a:r>
          </a:p>
          <a:p>
            <a:pPr algn="ctr"/>
            <a:r>
              <a:rPr lang="en-US" dirty="0">
                <a:solidFill>
                  <a:schemeClr val="tx1"/>
                </a:solidFill>
              </a:rPr>
              <a:t>Recycled Materials</a:t>
            </a:r>
          </a:p>
        </p:txBody>
      </p:sp>
      <p:sp>
        <p:nvSpPr>
          <p:cNvPr id="12" name="Rectangle 11">
            <a:extLst>
              <a:ext uri="{FF2B5EF4-FFF2-40B4-BE49-F238E27FC236}">
                <a16:creationId xmlns:a16="http://schemas.microsoft.com/office/drawing/2014/main" id="{BBAFEDB9-F495-4935-9043-937FDEC5B8A7}"/>
              </a:ext>
            </a:extLst>
          </p:cNvPr>
          <p:cNvSpPr/>
          <p:nvPr/>
        </p:nvSpPr>
        <p:spPr>
          <a:xfrm>
            <a:off x="5884474" y="3639371"/>
            <a:ext cx="1336873" cy="283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i="1" dirty="0">
                <a:solidFill>
                  <a:schemeClr val="tx1"/>
                </a:solidFill>
              </a:rPr>
              <a:t>*vs. brick walls</a:t>
            </a:r>
          </a:p>
        </p:txBody>
      </p:sp>
      <p:sp>
        <p:nvSpPr>
          <p:cNvPr id="13" name="Rectangle 12">
            <a:extLst>
              <a:ext uri="{FF2B5EF4-FFF2-40B4-BE49-F238E27FC236}">
                <a16:creationId xmlns:a16="http://schemas.microsoft.com/office/drawing/2014/main" id="{62B83FAF-2388-4DBD-9788-8CFA0528A85F}"/>
              </a:ext>
            </a:extLst>
          </p:cNvPr>
          <p:cNvSpPr/>
          <p:nvPr/>
        </p:nvSpPr>
        <p:spPr>
          <a:xfrm>
            <a:off x="8097429" y="3639371"/>
            <a:ext cx="1617616" cy="283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i="1" dirty="0">
                <a:solidFill>
                  <a:schemeClr val="tx1"/>
                </a:solidFill>
              </a:rPr>
              <a:t>*Compared to other prefab concrete panels</a:t>
            </a:r>
          </a:p>
        </p:txBody>
      </p:sp>
      <p:sp>
        <p:nvSpPr>
          <p:cNvPr id="14" name="Rectangle 13">
            <a:extLst>
              <a:ext uri="{FF2B5EF4-FFF2-40B4-BE49-F238E27FC236}">
                <a16:creationId xmlns:a16="http://schemas.microsoft.com/office/drawing/2014/main" id="{543AE737-4CDA-4C18-A45C-5884025D3630}"/>
              </a:ext>
            </a:extLst>
          </p:cNvPr>
          <p:cNvSpPr/>
          <p:nvPr/>
        </p:nvSpPr>
        <p:spPr>
          <a:xfrm>
            <a:off x="10351469" y="3668597"/>
            <a:ext cx="1617616" cy="283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i="1" dirty="0">
                <a:solidFill>
                  <a:schemeClr val="tx1"/>
                </a:solidFill>
              </a:rPr>
              <a:t>*Industrial and agricultural waste</a:t>
            </a:r>
          </a:p>
        </p:txBody>
      </p:sp>
      <p:sp>
        <p:nvSpPr>
          <p:cNvPr id="15" name="Rectangle: Rounded Corners 14">
            <a:extLst>
              <a:ext uri="{FF2B5EF4-FFF2-40B4-BE49-F238E27FC236}">
                <a16:creationId xmlns:a16="http://schemas.microsoft.com/office/drawing/2014/main" id="{B57B8951-BE14-409A-A214-F3E0E0FBDDC3}"/>
              </a:ext>
            </a:extLst>
          </p:cNvPr>
          <p:cNvSpPr/>
          <p:nvPr/>
        </p:nvSpPr>
        <p:spPr>
          <a:xfrm>
            <a:off x="5887143" y="4273972"/>
            <a:ext cx="6101325" cy="932744"/>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Other Cost Savings:</a:t>
            </a:r>
            <a:r>
              <a:rPr lang="en-US" sz="2400" dirty="0">
                <a:solidFill>
                  <a:schemeClr val="tx1"/>
                </a:solidFill>
              </a:rPr>
              <a:t> Installation time, labour costs, foundation and structural material costs</a:t>
            </a:r>
            <a:endParaRPr lang="en-US" sz="2400" b="1" dirty="0">
              <a:solidFill>
                <a:schemeClr val="tx1"/>
              </a:solidFill>
            </a:endParaRPr>
          </a:p>
        </p:txBody>
      </p:sp>
    </p:spTree>
    <p:extLst>
      <p:ext uri="{BB962C8B-B14F-4D97-AF65-F5344CB8AC3E}">
        <p14:creationId xmlns:p14="http://schemas.microsoft.com/office/powerpoint/2010/main" val="176372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Table 27">
            <a:extLst>
              <a:ext uri="{FF2B5EF4-FFF2-40B4-BE49-F238E27FC236}">
                <a16:creationId xmlns:a16="http://schemas.microsoft.com/office/drawing/2014/main" id="{7A8D5862-E456-4306-943C-123513EB104C}"/>
              </a:ext>
            </a:extLst>
          </p:cNvPr>
          <p:cNvGraphicFramePr>
            <a:graphicFrameLocks noGrp="1"/>
          </p:cNvGraphicFramePr>
          <p:nvPr>
            <p:extLst>
              <p:ext uri="{D42A27DB-BD31-4B8C-83A1-F6EECF244321}">
                <p14:modId xmlns:p14="http://schemas.microsoft.com/office/powerpoint/2010/main" val="3916097094"/>
              </p:ext>
            </p:extLst>
          </p:nvPr>
        </p:nvGraphicFramePr>
        <p:xfrm>
          <a:off x="808544" y="5718435"/>
          <a:ext cx="5331906" cy="875004"/>
        </p:xfrm>
        <a:graphic>
          <a:graphicData uri="http://schemas.openxmlformats.org/drawingml/2006/table">
            <a:tbl>
              <a:tblPr firstRow="1" bandRow="1">
                <a:tableStyleId>{2D5ABB26-0587-4C30-8999-92F81FD0307C}</a:tableStyleId>
              </a:tblPr>
              <a:tblGrid>
                <a:gridCol w="1331406">
                  <a:extLst>
                    <a:ext uri="{9D8B030D-6E8A-4147-A177-3AD203B41FA5}">
                      <a16:colId xmlns:a16="http://schemas.microsoft.com/office/drawing/2014/main" val="1836642839"/>
                    </a:ext>
                  </a:extLst>
                </a:gridCol>
                <a:gridCol w="4000500">
                  <a:extLst>
                    <a:ext uri="{9D8B030D-6E8A-4147-A177-3AD203B41FA5}">
                      <a16:colId xmlns:a16="http://schemas.microsoft.com/office/drawing/2014/main" val="2225397314"/>
                    </a:ext>
                  </a:extLst>
                </a:gridCol>
              </a:tblGrid>
              <a:tr h="224142">
                <a:tc>
                  <a:txBody>
                    <a:bodyPr/>
                    <a:lstStyle/>
                    <a:p>
                      <a:r>
                        <a:rPr lang="en-US" sz="1400" b="1" dirty="0"/>
                        <a:t>Tests:</a:t>
                      </a:r>
                    </a:p>
                  </a:txBody>
                  <a:tcPr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bg1"/>
                    </a:solidFill>
                  </a:tcPr>
                </a:tc>
                <a:tc>
                  <a:txBody>
                    <a:bodyPr/>
                    <a:lstStyle/>
                    <a:p>
                      <a:r>
                        <a:rPr lang="en-US" sz="1400" dirty="0"/>
                        <a:t>Fire test – 2 hours at 1000°C; Hose stream</a:t>
                      </a:r>
                    </a:p>
                  </a:txBody>
                  <a:tcPr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762749907"/>
                  </a:ext>
                </a:extLst>
              </a:tr>
              <a:tr h="224142">
                <a:tc>
                  <a:txBody>
                    <a:bodyPr/>
                    <a:lstStyle/>
                    <a:p>
                      <a:r>
                        <a:rPr lang="en-US" sz="1400" b="1" dirty="0"/>
                        <a:t>Test Ref:</a:t>
                      </a:r>
                    </a:p>
                    <a:p>
                      <a:r>
                        <a:rPr lang="en-US" sz="1400" b="1" dirty="0"/>
                        <a:t>Test Cert No.</a:t>
                      </a:r>
                    </a:p>
                  </a:txBody>
                  <a:tcPr marT="0" marB="0" anchor="ctr">
                    <a:lnL w="12700" cap="flat" cmpd="sng" algn="ctr">
                      <a:solidFill>
                        <a:schemeClr val="bg1">
                          <a:lumMod val="75000"/>
                        </a:schemeClr>
                      </a:solidFill>
                      <a:prstDash val="solid"/>
                      <a:round/>
                      <a:headEnd type="none" w="med" len="med"/>
                      <a:tailEnd type="none" w="med" len="med"/>
                    </a:lnL>
                    <a:solidFill>
                      <a:schemeClr val="bg1"/>
                    </a:solidFill>
                  </a:tcPr>
                </a:tc>
                <a:tc>
                  <a:txBody>
                    <a:bodyPr/>
                    <a:lstStyle/>
                    <a:p>
                      <a:r>
                        <a:rPr lang="en-US" sz="1400" dirty="0"/>
                        <a:t>BS 476 Part 22 1987 (non-loadbearing); ASTM E2226</a:t>
                      </a:r>
                    </a:p>
                    <a:p>
                      <a:r>
                        <a:rPr lang="en-US" sz="1400" dirty="0"/>
                        <a:t>FL000076</a:t>
                      </a:r>
                    </a:p>
                  </a:txBody>
                  <a:tcPr marT="0" marB="0" anchor="ctr">
                    <a:lnR w="12700" cap="flat" cmpd="sng" algn="ctr">
                      <a:solidFill>
                        <a:schemeClr val="bg1">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4050534721"/>
                  </a:ext>
                </a:extLst>
              </a:tr>
              <a:tr h="2241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t>Testing Facility:</a:t>
                      </a:r>
                    </a:p>
                  </a:txBody>
                  <a:tcPr marT="0" marB="0" anchor="ct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400" dirty="0"/>
                        <a:t>SIRIM QAS International Sdn Bhd</a:t>
                      </a:r>
                    </a:p>
                  </a:txBody>
                  <a:tcPr marT="0" marB="0" anchor="ct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11321506"/>
                  </a:ext>
                </a:extLst>
              </a:tr>
            </a:tbl>
          </a:graphicData>
        </a:graphic>
      </p:graphicFrame>
      <p:sp>
        <p:nvSpPr>
          <p:cNvPr id="2" name="Title 1">
            <a:extLst>
              <a:ext uri="{FF2B5EF4-FFF2-40B4-BE49-F238E27FC236}">
                <a16:creationId xmlns:a16="http://schemas.microsoft.com/office/drawing/2014/main" id="{823007D9-A93D-4401-8E84-B4EDB1139437}"/>
              </a:ext>
            </a:extLst>
          </p:cNvPr>
          <p:cNvSpPr>
            <a:spLocks noGrp="1"/>
          </p:cNvSpPr>
          <p:nvPr>
            <p:ph type="title"/>
          </p:nvPr>
        </p:nvSpPr>
        <p:spPr/>
        <p:txBody>
          <a:bodyPr>
            <a:normAutofit fontScale="90000"/>
          </a:bodyPr>
          <a:lstStyle/>
          <a:p>
            <a:r>
              <a:rPr lang="en-US" dirty="0"/>
              <a:t>AffordAble offers Kenafcrete® Structural Insulated Panels, which are certified and safe for use in any building project!</a:t>
            </a:r>
          </a:p>
        </p:txBody>
      </p:sp>
      <p:sp>
        <p:nvSpPr>
          <p:cNvPr id="7" name="Rectangle: Rounded Corners 6">
            <a:extLst>
              <a:ext uri="{FF2B5EF4-FFF2-40B4-BE49-F238E27FC236}">
                <a16:creationId xmlns:a16="http://schemas.microsoft.com/office/drawing/2014/main" id="{6E240185-6CDD-42E2-8632-BC6013B78015}"/>
              </a:ext>
            </a:extLst>
          </p:cNvPr>
          <p:cNvSpPr/>
          <p:nvPr/>
        </p:nvSpPr>
        <p:spPr>
          <a:xfrm>
            <a:off x="6447238" y="1116184"/>
            <a:ext cx="5503025" cy="314803"/>
          </a:xfrm>
          <a:prstGeom prst="round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47" b="1" dirty="0">
                <a:solidFill>
                  <a:schemeClr val="bg1"/>
                </a:solidFill>
              </a:rPr>
              <a:t>Kenafcrete® Products</a:t>
            </a:r>
          </a:p>
        </p:txBody>
      </p:sp>
      <p:sp>
        <p:nvSpPr>
          <p:cNvPr id="20" name="Rectangle: Rounded Corners 19">
            <a:extLst>
              <a:ext uri="{FF2B5EF4-FFF2-40B4-BE49-F238E27FC236}">
                <a16:creationId xmlns:a16="http://schemas.microsoft.com/office/drawing/2014/main" id="{5FCDF9C7-92B3-4412-B5D3-827D2661D4FF}"/>
              </a:ext>
            </a:extLst>
          </p:cNvPr>
          <p:cNvSpPr/>
          <p:nvPr/>
        </p:nvSpPr>
        <p:spPr>
          <a:xfrm>
            <a:off x="719643" y="1116184"/>
            <a:ext cx="5503025" cy="314803"/>
          </a:xfrm>
          <a:prstGeom prst="round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47" b="1" dirty="0">
                <a:solidFill>
                  <a:schemeClr val="bg1"/>
                </a:solidFill>
              </a:rPr>
              <a:t>Kenafcrete® Structural Insulated Panels</a:t>
            </a:r>
          </a:p>
        </p:txBody>
      </p:sp>
      <p:sp>
        <p:nvSpPr>
          <p:cNvPr id="27" name="Rectangle 26">
            <a:extLst>
              <a:ext uri="{FF2B5EF4-FFF2-40B4-BE49-F238E27FC236}">
                <a16:creationId xmlns:a16="http://schemas.microsoft.com/office/drawing/2014/main" id="{4082A142-A504-477D-8175-238B7CA3D344}"/>
              </a:ext>
            </a:extLst>
          </p:cNvPr>
          <p:cNvSpPr/>
          <p:nvPr/>
        </p:nvSpPr>
        <p:spPr>
          <a:xfrm>
            <a:off x="808543" y="5396807"/>
            <a:ext cx="4157583" cy="314004"/>
          </a:xfrm>
          <a:prstGeom prst="rect">
            <a:avLst/>
          </a:prstGeom>
          <a:solidFill>
            <a:schemeClr val="tx2"/>
          </a:solidFill>
          <a:ln w="12700" cap="flat" cmpd="sng" algn="ctr">
            <a:solidFill>
              <a:schemeClr val="accent1">
                <a:lumMod val="75000"/>
              </a:schemeClr>
            </a:solidFill>
            <a:prstDash val="solid"/>
            <a:miter lim="800000"/>
          </a:ln>
          <a:effectLst/>
        </p:spPr>
        <p:txBody>
          <a:bodyPr rot="0" spcFirstLastPara="0" vert="horz" wrap="square" lIns="88751" tIns="44375" rIns="88751" bIns="44375" numCol="1" spcCol="0" rtlCol="0" fromWordArt="0" anchor="ctr" anchorCtr="0" forceAA="0" compatLnSpc="1">
            <a:prstTxWarp prst="textNoShape">
              <a:avLst/>
            </a:prstTxWarp>
            <a:noAutofit/>
          </a:bodyPr>
          <a:lstStyle/>
          <a:p>
            <a:pPr algn="ctr" defTabSz="887574">
              <a:lnSpc>
                <a:spcPct val="107000"/>
              </a:lnSpc>
              <a:spcAft>
                <a:spcPts val="777"/>
              </a:spcAft>
              <a:defRPr/>
            </a:pPr>
            <a:r>
              <a:rPr lang="en-US" b="1" kern="0" dirty="0">
                <a:solidFill>
                  <a:sysClr val="window" lastClr="FFFFFF"/>
                </a:solidFill>
                <a:latin typeface="Calibri" panose="020F0502020204030204"/>
                <a:ea typeface="Calibri" panose="020F0502020204030204" pitchFamily="34" charset="0"/>
                <a:cs typeface="Times New Roman" panose="02020603050405020304" pitchFamily="18" charset="0"/>
              </a:rPr>
              <a:t>Fire Test and Hose Stream</a:t>
            </a:r>
            <a:endParaRPr lang="en-US" sz="1400" kern="0" dirty="0">
              <a:solidFill>
                <a:sysClr val="window" lastClr="FFFFFF"/>
              </a:solidFill>
              <a:latin typeface="Calibri" panose="020F0502020204030204"/>
              <a:ea typeface="Calibri" panose="020F0502020204030204" pitchFamily="34" charset="0"/>
              <a:cs typeface="Times New Roman" panose="02020603050405020304" pitchFamily="18" charset="0"/>
            </a:endParaRPr>
          </a:p>
        </p:txBody>
      </p:sp>
      <p:grpSp>
        <p:nvGrpSpPr>
          <p:cNvPr id="23" name="Group 22">
            <a:extLst>
              <a:ext uri="{FF2B5EF4-FFF2-40B4-BE49-F238E27FC236}">
                <a16:creationId xmlns:a16="http://schemas.microsoft.com/office/drawing/2014/main" id="{8BC31CF6-2D21-48EA-9830-267034E10D44}"/>
              </a:ext>
            </a:extLst>
          </p:cNvPr>
          <p:cNvGrpSpPr/>
          <p:nvPr/>
        </p:nvGrpSpPr>
        <p:grpSpPr>
          <a:xfrm>
            <a:off x="5014442" y="5358817"/>
            <a:ext cx="1126008" cy="351993"/>
            <a:chOff x="2227799" y="6295351"/>
            <a:chExt cx="1483880" cy="623576"/>
          </a:xfrm>
        </p:grpSpPr>
        <p:sp>
          <p:nvSpPr>
            <p:cNvPr id="24" name="Rectangle 23">
              <a:extLst>
                <a:ext uri="{FF2B5EF4-FFF2-40B4-BE49-F238E27FC236}">
                  <a16:creationId xmlns:a16="http://schemas.microsoft.com/office/drawing/2014/main" id="{8E36718F-6FC5-49EF-AB11-0994667ADDA5}"/>
                </a:ext>
              </a:extLst>
            </p:cNvPr>
            <p:cNvSpPr/>
            <p:nvPr/>
          </p:nvSpPr>
          <p:spPr>
            <a:xfrm>
              <a:off x="2743538" y="6398284"/>
              <a:ext cx="968141" cy="520643"/>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1600" b="1" dirty="0">
                  <a:solidFill>
                    <a:srgbClr val="00B050"/>
                  </a:solidFill>
                </a:rPr>
                <a:t>Passed</a:t>
              </a:r>
            </a:p>
          </p:txBody>
        </p:sp>
        <p:sp>
          <p:nvSpPr>
            <p:cNvPr id="25" name="Rectangle 24">
              <a:extLst>
                <a:ext uri="{FF2B5EF4-FFF2-40B4-BE49-F238E27FC236}">
                  <a16:creationId xmlns:a16="http://schemas.microsoft.com/office/drawing/2014/main" id="{58C3C7BB-BF61-4B48-88DD-C091C9859450}"/>
                </a:ext>
              </a:extLst>
            </p:cNvPr>
            <p:cNvSpPr/>
            <p:nvPr/>
          </p:nvSpPr>
          <p:spPr>
            <a:xfrm>
              <a:off x="2227799" y="6398283"/>
              <a:ext cx="523290" cy="52064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4" descr="Image result for green check mark icon">
              <a:extLst>
                <a:ext uri="{FF2B5EF4-FFF2-40B4-BE49-F238E27FC236}">
                  <a16:creationId xmlns:a16="http://schemas.microsoft.com/office/drawing/2014/main" id="{9E3F9482-6D9A-4A79-A8A4-DEDE52C707C4}"/>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2332358" y="6295351"/>
              <a:ext cx="523291" cy="520644"/>
            </a:xfrm>
            <a:prstGeom prst="rect">
              <a:avLst/>
            </a:prstGeom>
            <a:noFill/>
            <a:ln>
              <a:noFill/>
            </a:ln>
            <a:extLst>
              <a:ext uri="{909E8E84-426E-40DD-AFC4-6F175D3DCCD1}">
                <a14:hiddenFill xmlns:a14="http://schemas.microsoft.com/office/drawing/2010/main">
                  <a:solidFill>
                    <a:srgbClr val="FFFFFF"/>
                  </a:solidFill>
                </a14:hiddenFill>
              </a:ext>
            </a:extLst>
          </p:spPr>
        </p:pic>
      </p:grpSp>
      <p:graphicFrame>
        <p:nvGraphicFramePr>
          <p:cNvPr id="29" name="Table 28">
            <a:extLst>
              <a:ext uri="{FF2B5EF4-FFF2-40B4-BE49-F238E27FC236}">
                <a16:creationId xmlns:a16="http://schemas.microsoft.com/office/drawing/2014/main" id="{C39B06F9-59DF-4745-9381-5120A87D417B}"/>
              </a:ext>
            </a:extLst>
          </p:cNvPr>
          <p:cNvGraphicFramePr>
            <a:graphicFrameLocks noGrp="1"/>
          </p:cNvGraphicFramePr>
          <p:nvPr>
            <p:extLst>
              <p:ext uri="{D42A27DB-BD31-4B8C-83A1-F6EECF244321}">
                <p14:modId xmlns:p14="http://schemas.microsoft.com/office/powerpoint/2010/main" val="1334867388"/>
              </p:ext>
            </p:extLst>
          </p:nvPr>
        </p:nvGraphicFramePr>
        <p:xfrm>
          <a:off x="6555677" y="5718435"/>
          <a:ext cx="5330952" cy="875004"/>
        </p:xfrm>
        <a:graphic>
          <a:graphicData uri="http://schemas.openxmlformats.org/drawingml/2006/table">
            <a:tbl>
              <a:tblPr firstRow="1" bandRow="1">
                <a:tableStyleId>{2D5ABB26-0587-4C30-8999-92F81FD0307C}</a:tableStyleId>
              </a:tblPr>
              <a:tblGrid>
                <a:gridCol w="1565018">
                  <a:extLst>
                    <a:ext uri="{9D8B030D-6E8A-4147-A177-3AD203B41FA5}">
                      <a16:colId xmlns:a16="http://schemas.microsoft.com/office/drawing/2014/main" val="1836642839"/>
                    </a:ext>
                  </a:extLst>
                </a:gridCol>
                <a:gridCol w="3765934">
                  <a:extLst>
                    <a:ext uri="{9D8B030D-6E8A-4147-A177-3AD203B41FA5}">
                      <a16:colId xmlns:a16="http://schemas.microsoft.com/office/drawing/2014/main" val="2225397314"/>
                    </a:ext>
                  </a:extLst>
                </a:gridCol>
              </a:tblGrid>
              <a:tr h="224142">
                <a:tc>
                  <a:txBody>
                    <a:bodyPr/>
                    <a:lstStyle/>
                    <a:p>
                      <a:r>
                        <a:rPr lang="en-US" sz="1400" b="1" dirty="0"/>
                        <a:t>Tests:</a:t>
                      </a:r>
                    </a:p>
                  </a:txBody>
                  <a:tcPr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bg1"/>
                    </a:solidFill>
                  </a:tcPr>
                </a:tc>
                <a:tc>
                  <a:txBody>
                    <a:bodyPr/>
                    <a:lstStyle/>
                    <a:p>
                      <a:r>
                        <a:rPr lang="en-US" sz="1400" dirty="0"/>
                        <a:t>Compressive load; Transverse load</a:t>
                      </a:r>
                    </a:p>
                  </a:txBody>
                  <a:tcPr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762749907"/>
                  </a:ext>
                </a:extLst>
              </a:tr>
              <a:tr h="224142">
                <a:tc>
                  <a:txBody>
                    <a:bodyPr/>
                    <a:lstStyle/>
                    <a:p>
                      <a:r>
                        <a:rPr lang="en-US" sz="1400" b="1" dirty="0"/>
                        <a:t>Test Ref:</a:t>
                      </a:r>
                    </a:p>
                    <a:p>
                      <a:r>
                        <a:rPr lang="en-US" sz="1400" b="1" dirty="0"/>
                        <a:t>Test Cert No.</a:t>
                      </a:r>
                    </a:p>
                  </a:txBody>
                  <a:tcPr marT="0" marB="0" anchor="ctr">
                    <a:lnL w="12700" cap="flat" cmpd="sng" algn="ctr">
                      <a:solidFill>
                        <a:schemeClr val="bg1">
                          <a:lumMod val="75000"/>
                        </a:schemeClr>
                      </a:solidFill>
                      <a:prstDash val="solid"/>
                      <a:round/>
                      <a:headEnd type="none" w="med" len="med"/>
                      <a:tailEnd type="none" w="med" len="med"/>
                    </a:lnL>
                    <a:solidFill>
                      <a:schemeClr val="bg1"/>
                    </a:solidFill>
                  </a:tcPr>
                </a:tc>
                <a:tc>
                  <a:txBody>
                    <a:bodyPr/>
                    <a:lstStyle/>
                    <a:p>
                      <a:r>
                        <a:rPr lang="en-US" sz="1400" dirty="0"/>
                        <a:t>ASTM E72 – 15, Clauses 9 &amp; 11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2018CB1231</a:t>
                      </a:r>
                    </a:p>
                  </a:txBody>
                  <a:tcPr marT="0" marB="0" anchor="ctr">
                    <a:lnR w="12700" cap="flat" cmpd="sng" algn="ctr">
                      <a:solidFill>
                        <a:schemeClr val="bg1">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4050534721"/>
                  </a:ext>
                </a:extLst>
              </a:tr>
              <a:tr h="2241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t>Testing Facility:</a:t>
                      </a:r>
                    </a:p>
                  </a:txBody>
                  <a:tcPr marT="0" marB="0" anchor="ct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400" dirty="0"/>
                        <a:t>CREAM CIDB</a:t>
                      </a:r>
                    </a:p>
                  </a:txBody>
                  <a:tcPr marT="0" marB="0" anchor="ct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11321506"/>
                  </a:ext>
                </a:extLst>
              </a:tr>
            </a:tbl>
          </a:graphicData>
        </a:graphic>
      </p:graphicFrame>
      <p:sp>
        <p:nvSpPr>
          <p:cNvPr id="30" name="Rectangle 29">
            <a:extLst>
              <a:ext uri="{FF2B5EF4-FFF2-40B4-BE49-F238E27FC236}">
                <a16:creationId xmlns:a16="http://schemas.microsoft.com/office/drawing/2014/main" id="{0DE3F107-CCBE-44E2-BD1B-12710ADECE99}"/>
              </a:ext>
            </a:extLst>
          </p:cNvPr>
          <p:cNvSpPr/>
          <p:nvPr/>
        </p:nvSpPr>
        <p:spPr>
          <a:xfrm>
            <a:off x="6555675" y="5396807"/>
            <a:ext cx="4160520" cy="314004"/>
          </a:xfrm>
          <a:prstGeom prst="rect">
            <a:avLst/>
          </a:prstGeom>
          <a:solidFill>
            <a:schemeClr val="tx2"/>
          </a:solidFill>
          <a:ln w="12700" cap="flat" cmpd="sng" algn="ctr">
            <a:solidFill>
              <a:schemeClr val="accent1">
                <a:lumMod val="75000"/>
              </a:schemeClr>
            </a:solidFill>
            <a:prstDash val="solid"/>
            <a:miter lim="800000"/>
          </a:ln>
          <a:effectLst/>
        </p:spPr>
        <p:txBody>
          <a:bodyPr rot="0" spcFirstLastPara="0" vert="horz" wrap="square" lIns="88751" tIns="44375" rIns="88751" bIns="44375" numCol="1" spcCol="0" rtlCol="0" fromWordArt="0" anchor="ctr" anchorCtr="0" forceAA="0" compatLnSpc="1">
            <a:prstTxWarp prst="textNoShape">
              <a:avLst/>
            </a:prstTxWarp>
            <a:noAutofit/>
          </a:bodyPr>
          <a:lstStyle/>
          <a:p>
            <a:pPr algn="ctr" defTabSz="887574">
              <a:lnSpc>
                <a:spcPct val="107000"/>
              </a:lnSpc>
              <a:spcAft>
                <a:spcPts val="777"/>
              </a:spcAft>
              <a:defRPr/>
            </a:pPr>
            <a:r>
              <a:rPr lang="en-US" b="1" kern="0" dirty="0">
                <a:solidFill>
                  <a:sysClr val="window" lastClr="FFFFFF"/>
                </a:solidFill>
                <a:ea typeface="Calibri" panose="020F0502020204030204" pitchFamily="34" charset="0"/>
                <a:cs typeface="Times New Roman" panose="02020603050405020304" pitchFamily="18" charset="0"/>
              </a:rPr>
              <a:t>Load Testing</a:t>
            </a:r>
            <a:endParaRPr lang="en-US" sz="1400" kern="0" dirty="0">
              <a:solidFill>
                <a:sysClr val="window" lastClr="FFFFFF"/>
              </a:solidFill>
              <a:ea typeface="Calibri" panose="020F0502020204030204" pitchFamily="34" charset="0"/>
              <a:cs typeface="Times New Roman" panose="02020603050405020304" pitchFamily="18" charset="0"/>
            </a:endParaRPr>
          </a:p>
        </p:txBody>
      </p:sp>
      <p:grpSp>
        <p:nvGrpSpPr>
          <p:cNvPr id="31" name="Group 30">
            <a:extLst>
              <a:ext uri="{FF2B5EF4-FFF2-40B4-BE49-F238E27FC236}">
                <a16:creationId xmlns:a16="http://schemas.microsoft.com/office/drawing/2014/main" id="{1BB50281-6386-46AE-81E5-DE5BDC630407}"/>
              </a:ext>
            </a:extLst>
          </p:cNvPr>
          <p:cNvGrpSpPr/>
          <p:nvPr/>
        </p:nvGrpSpPr>
        <p:grpSpPr>
          <a:xfrm>
            <a:off x="10760621" y="5358817"/>
            <a:ext cx="1126008" cy="351993"/>
            <a:chOff x="2227799" y="6295351"/>
            <a:chExt cx="1483880" cy="623576"/>
          </a:xfrm>
        </p:grpSpPr>
        <p:sp>
          <p:nvSpPr>
            <p:cNvPr id="32" name="Rectangle 31">
              <a:extLst>
                <a:ext uri="{FF2B5EF4-FFF2-40B4-BE49-F238E27FC236}">
                  <a16:creationId xmlns:a16="http://schemas.microsoft.com/office/drawing/2014/main" id="{65104DF5-02E3-457A-A496-FAC05EA3F89D}"/>
                </a:ext>
              </a:extLst>
            </p:cNvPr>
            <p:cNvSpPr/>
            <p:nvPr/>
          </p:nvSpPr>
          <p:spPr>
            <a:xfrm>
              <a:off x="2743538" y="6398284"/>
              <a:ext cx="968141" cy="520643"/>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1600" b="1" dirty="0">
                  <a:solidFill>
                    <a:srgbClr val="00B050"/>
                  </a:solidFill>
                </a:rPr>
                <a:t>Passed</a:t>
              </a:r>
            </a:p>
          </p:txBody>
        </p:sp>
        <p:sp>
          <p:nvSpPr>
            <p:cNvPr id="33" name="Rectangle 32">
              <a:extLst>
                <a:ext uri="{FF2B5EF4-FFF2-40B4-BE49-F238E27FC236}">
                  <a16:creationId xmlns:a16="http://schemas.microsoft.com/office/drawing/2014/main" id="{AA115179-E39C-4E39-9BBE-D02FCDAE6CD7}"/>
                </a:ext>
              </a:extLst>
            </p:cNvPr>
            <p:cNvSpPr/>
            <p:nvPr/>
          </p:nvSpPr>
          <p:spPr>
            <a:xfrm>
              <a:off x="2227799" y="6398283"/>
              <a:ext cx="523290" cy="52064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4" name="Picture 4" descr="Image result for green check mark icon">
              <a:extLst>
                <a:ext uri="{FF2B5EF4-FFF2-40B4-BE49-F238E27FC236}">
                  <a16:creationId xmlns:a16="http://schemas.microsoft.com/office/drawing/2014/main" id="{BDA7C458-9B0A-44C3-8751-A9504884DD06}"/>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2332358" y="6295351"/>
              <a:ext cx="523291" cy="520644"/>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35" name="Footer Placeholder 8">
            <a:extLst>
              <a:ext uri="{FF2B5EF4-FFF2-40B4-BE49-F238E27FC236}">
                <a16:creationId xmlns:a16="http://schemas.microsoft.com/office/drawing/2014/main" id="{856BB3FF-DEE0-4233-BE12-3593DBA2739D}"/>
              </a:ext>
            </a:extLst>
          </p:cNvPr>
          <p:cNvSpPr>
            <a:spLocks noGrp="1"/>
          </p:cNvSpPr>
          <p:nvPr>
            <p:ph type="ftr" sz="quarter" idx="11"/>
          </p:nvPr>
        </p:nvSpPr>
        <p:spPr>
          <a:xfrm>
            <a:off x="4165600" y="6356351"/>
            <a:ext cx="3860800" cy="365125"/>
          </a:xfrm>
        </p:spPr>
        <p:txBody>
          <a:bodyPr/>
          <a:lstStyle/>
          <a:p>
            <a:fld id="{B6F15528-21DE-4FAA-801E-634DDDAF4B2B}" type="slidenum">
              <a:rPr lang="en-US" smtClean="0"/>
              <a:pPr/>
              <a:t>9</a:t>
            </a:fld>
            <a:endParaRPr lang="en-US" dirty="0"/>
          </a:p>
        </p:txBody>
      </p:sp>
      <p:pic>
        <p:nvPicPr>
          <p:cNvPr id="37" name="Picture 36">
            <a:extLst>
              <a:ext uri="{FF2B5EF4-FFF2-40B4-BE49-F238E27FC236}">
                <a16:creationId xmlns:a16="http://schemas.microsoft.com/office/drawing/2014/main" id="{A8E6FBB9-48AE-4FC0-BA86-8FCE1F9975D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435"/>
          <a:stretch/>
        </p:blipFill>
        <p:spPr>
          <a:xfrm>
            <a:off x="688067" y="1475053"/>
            <a:ext cx="5566176" cy="3789896"/>
          </a:xfrm>
          <a:prstGeom prst="rect">
            <a:avLst/>
          </a:prstGeom>
          <a:ln w="12700">
            <a:solidFill>
              <a:schemeClr val="tx2"/>
            </a:solidFill>
          </a:ln>
        </p:spPr>
      </p:pic>
      <p:sp>
        <p:nvSpPr>
          <p:cNvPr id="41" name="Rectangle 40">
            <a:extLst>
              <a:ext uri="{FF2B5EF4-FFF2-40B4-BE49-F238E27FC236}">
                <a16:creationId xmlns:a16="http://schemas.microsoft.com/office/drawing/2014/main" id="{56DDD9A5-6901-4FA1-A317-0EE96A0224C4}"/>
              </a:ext>
            </a:extLst>
          </p:cNvPr>
          <p:cNvSpPr/>
          <p:nvPr/>
        </p:nvSpPr>
        <p:spPr>
          <a:xfrm>
            <a:off x="6378356" y="1515847"/>
            <a:ext cx="5774465" cy="3789896"/>
          </a:xfrm>
          <a:prstGeom prst="rect">
            <a:avLst/>
          </a:prstGeom>
          <a:noFill/>
          <a:ln w="12700" cap="flat" cmpd="sng" algn="ctr">
            <a:solidFill>
              <a:schemeClr val="tx2"/>
            </a:solidFill>
            <a:prstDash val="solid"/>
            <a:miter lim="800000"/>
          </a:ln>
          <a:effectLst/>
        </p:spPr>
        <p:txBody>
          <a:bodyPr rot="0" spcFirstLastPara="0" vert="horz" wrap="square" lIns="88751" tIns="44375" rIns="88751" bIns="44375" numCol="1" spcCol="0" rtlCol="0" fromWordArt="0" anchor="ctr" anchorCtr="0" forceAA="0" compatLnSpc="1">
            <a:prstTxWarp prst="textNoShape">
              <a:avLst/>
            </a:prstTxWarp>
            <a:noAutofit/>
          </a:bodyPr>
          <a:lstStyle/>
          <a:p>
            <a:pPr marL="177515" indent="-177515" defTabSz="887574">
              <a:buFont typeface="Arial" panose="020B0604020202020204" pitchFamily="34" charset="0"/>
              <a:buChar char="•"/>
              <a:defRPr/>
            </a:pPr>
            <a:endParaRPr lang="en-US" sz="1068" b="1" kern="0" dirty="0">
              <a:latin typeface="Calibri" panose="020F0502020204030204"/>
            </a:endParaRPr>
          </a:p>
        </p:txBody>
      </p:sp>
      <p:pic>
        <p:nvPicPr>
          <p:cNvPr id="42" name="Picture 41">
            <a:extLst>
              <a:ext uri="{FF2B5EF4-FFF2-40B4-BE49-F238E27FC236}">
                <a16:creationId xmlns:a16="http://schemas.microsoft.com/office/drawing/2014/main" id="{AD55E062-AD0C-4955-A84F-04B53BD839B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929958" y="1940216"/>
            <a:ext cx="762261" cy="1554480"/>
          </a:xfrm>
          <a:prstGeom prst="rect">
            <a:avLst/>
          </a:prstGeom>
        </p:spPr>
      </p:pic>
      <p:sp>
        <p:nvSpPr>
          <p:cNvPr id="43" name="Rectangle 42">
            <a:extLst>
              <a:ext uri="{FF2B5EF4-FFF2-40B4-BE49-F238E27FC236}">
                <a16:creationId xmlns:a16="http://schemas.microsoft.com/office/drawing/2014/main" id="{C94D83ED-4FC6-44AF-A01B-8907CB652849}"/>
              </a:ext>
            </a:extLst>
          </p:cNvPr>
          <p:cNvSpPr/>
          <p:nvPr/>
        </p:nvSpPr>
        <p:spPr>
          <a:xfrm>
            <a:off x="6353031" y="1614198"/>
            <a:ext cx="1831555" cy="417128"/>
          </a:xfrm>
          <a:prstGeom prst="rect">
            <a:avLst/>
          </a:prstGeom>
          <a:noFill/>
        </p:spPr>
        <p:txBody>
          <a:bodyPr lIns="45720" rIns="45720">
            <a:noAutofit/>
          </a:bodyPr>
          <a:lstStyle/>
          <a:p>
            <a:pPr algn="ctr"/>
            <a:r>
              <a:rPr lang="en-US" sz="1068" b="1" dirty="0"/>
              <a:t>KSW-30</a:t>
            </a:r>
            <a:endParaRPr lang="en-US" sz="1068" dirty="0"/>
          </a:p>
          <a:p>
            <a:pPr algn="ctr"/>
            <a:r>
              <a:rPr lang="en-US" sz="1068" dirty="0"/>
              <a:t>(3000 x 600 x 73.5 mm)</a:t>
            </a:r>
          </a:p>
        </p:txBody>
      </p:sp>
      <p:pic>
        <p:nvPicPr>
          <p:cNvPr id="44" name="Picture 43">
            <a:extLst>
              <a:ext uri="{FF2B5EF4-FFF2-40B4-BE49-F238E27FC236}">
                <a16:creationId xmlns:a16="http://schemas.microsoft.com/office/drawing/2014/main" id="{90163EEB-2B67-4BF6-A95B-FA678E31A7F5}"/>
              </a:ext>
            </a:extLst>
          </p:cNvPr>
          <p:cNvPicPr>
            <a:picLocks noChangeAspect="1"/>
          </p:cNvPicPr>
          <p:nvPr/>
        </p:nvPicPr>
        <p:blipFill>
          <a:blip r:embed="rId5"/>
          <a:stretch>
            <a:fillRect/>
          </a:stretch>
        </p:blipFill>
        <p:spPr>
          <a:xfrm>
            <a:off x="9029861" y="2214536"/>
            <a:ext cx="600984" cy="1280160"/>
          </a:xfrm>
          <a:prstGeom prst="rect">
            <a:avLst/>
          </a:prstGeom>
        </p:spPr>
      </p:pic>
      <p:sp>
        <p:nvSpPr>
          <p:cNvPr id="45" name="Rectangle 44">
            <a:extLst>
              <a:ext uri="{FF2B5EF4-FFF2-40B4-BE49-F238E27FC236}">
                <a16:creationId xmlns:a16="http://schemas.microsoft.com/office/drawing/2014/main" id="{11F134E9-CCDB-4C19-8944-5F18D71856A9}"/>
              </a:ext>
            </a:extLst>
          </p:cNvPr>
          <p:cNvSpPr/>
          <p:nvPr/>
        </p:nvSpPr>
        <p:spPr>
          <a:xfrm>
            <a:off x="8374606" y="1614198"/>
            <a:ext cx="1831555" cy="417128"/>
          </a:xfrm>
          <a:prstGeom prst="rect">
            <a:avLst/>
          </a:prstGeom>
          <a:noFill/>
        </p:spPr>
        <p:txBody>
          <a:bodyPr lIns="45720" rIns="45720">
            <a:noAutofit/>
          </a:bodyPr>
          <a:lstStyle/>
          <a:p>
            <a:pPr algn="ctr"/>
            <a:r>
              <a:rPr lang="en-US" sz="1068" b="1" dirty="0"/>
              <a:t>KSW-12</a:t>
            </a:r>
            <a:endParaRPr lang="en-US" sz="1068" dirty="0"/>
          </a:p>
          <a:p>
            <a:pPr algn="ctr"/>
            <a:r>
              <a:rPr lang="en-US" sz="1068" dirty="0"/>
              <a:t>(1200 x 600 x 73.5 mm)</a:t>
            </a:r>
          </a:p>
        </p:txBody>
      </p:sp>
      <p:pic>
        <p:nvPicPr>
          <p:cNvPr id="46" name="Picture 45">
            <a:extLst>
              <a:ext uri="{FF2B5EF4-FFF2-40B4-BE49-F238E27FC236}">
                <a16:creationId xmlns:a16="http://schemas.microsoft.com/office/drawing/2014/main" id="{3831AB18-6090-4BEA-A3EF-4847F15A670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955006" y="2763176"/>
            <a:ext cx="584264" cy="731520"/>
          </a:xfrm>
          <a:prstGeom prst="rect">
            <a:avLst/>
          </a:prstGeom>
        </p:spPr>
      </p:pic>
      <p:sp>
        <p:nvSpPr>
          <p:cNvPr id="47" name="Rectangle 46">
            <a:extLst>
              <a:ext uri="{FF2B5EF4-FFF2-40B4-BE49-F238E27FC236}">
                <a16:creationId xmlns:a16="http://schemas.microsoft.com/office/drawing/2014/main" id="{F88CFA7D-D7BF-46F1-BA24-B022A0E67CC4}"/>
              </a:ext>
            </a:extLst>
          </p:cNvPr>
          <p:cNvSpPr/>
          <p:nvPr/>
        </p:nvSpPr>
        <p:spPr>
          <a:xfrm>
            <a:off x="10334321" y="1614198"/>
            <a:ext cx="1831555" cy="417128"/>
          </a:xfrm>
          <a:prstGeom prst="rect">
            <a:avLst/>
          </a:prstGeom>
          <a:noFill/>
        </p:spPr>
        <p:txBody>
          <a:bodyPr lIns="45720" rIns="45720">
            <a:noAutofit/>
          </a:bodyPr>
          <a:lstStyle/>
          <a:p>
            <a:pPr algn="ctr"/>
            <a:r>
              <a:rPr lang="en-US" sz="1068" b="1" dirty="0"/>
              <a:t>KSW-09</a:t>
            </a:r>
            <a:endParaRPr lang="en-US" sz="1068" dirty="0"/>
          </a:p>
          <a:p>
            <a:pPr algn="ctr"/>
            <a:r>
              <a:rPr lang="en-US" sz="1068" dirty="0"/>
              <a:t>(900 x 600 x 73.5 mm)</a:t>
            </a:r>
          </a:p>
        </p:txBody>
      </p:sp>
      <p:pic>
        <p:nvPicPr>
          <p:cNvPr id="48" name="Picture 47">
            <a:extLst>
              <a:ext uri="{FF2B5EF4-FFF2-40B4-BE49-F238E27FC236}">
                <a16:creationId xmlns:a16="http://schemas.microsoft.com/office/drawing/2014/main" id="{EA828AA5-01C5-4295-B189-4BA87F3715B7}"/>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836624" y="3741300"/>
            <a:ext cx="937409" cy="1554480"/>
          </a:xfrm>
          <a:prstGeom prst="rect">
            <a:avLst/>
          </a:prstGeom>
        </p:spPr>
      </p:pic>
      <p:sp>
        <p:nvSpPr>
          <p:cNvPr id="49" name="Rectangle 48">
            <a:extLst>
              <a:ext uri="{FF2B5EF4-FFF2-40B4-BE49-F238E27FC236}">
                <a16:creationId xmlns:a16="http://schemas.microsoft.com/office/drawing/2014/main" id="{4A4E2B31-AD66-49D8-8DC3-1180A55F676A}"/>
              </a:ext>
            </a:extLst>
          </p:cNvPr>
          <p:cNvSpPr/>
          <p:nvPr/>
        </p:nvSpPr>
        <p:spPr>
          <a:xfrm>
            <a:off x="7283156" y="3410795"/>
            <a:ext cx="2216182" cy="417128"/>
          </a:xfrm>
          <a:prstGeom prst="rect">
            <a:avLst/>
          </a:prstGeom>
          <a:noFill/>
        </p:spPr>
        <p:txBody>
          <a:bodyPr lIns="45720" rIns="45720">
            <a:noAutofit/>
          </a:bodyPr>
          <a:lstStyle/>
          <a:p>
            <a:pPr algn="ctr"/>
            <a:r>
              <a:rPr lang="en-US" sz="1068" b="1" dirty="0"/>
              <a:t>KSW-09 (x4): Window Panel</a:t>
            </a:r>
            <a:endParaRPr lang="en-US" sz="1068" dirty="0"/>
          </a:p>
          <a:p>
            <a:pPr algn="ctr"/>
            <a:r>
              <a:rPr lang="en-US" sz="1068" dirty="0"/>
              <a:t>(3000 x 1200 x 73.5 mm)</a:t>
            </a:r>
          </a:p>
        </p:txBody>
      </p:sp>
      <p:pic>
        <p:nvPicPr>
          <p:cNvPr id="50" name="Picture 49">
            <a:extLst>
              <a:ext uri="{FF2B5EF4-FFF2-40B4-BE49-F238E27FC236}">
                <a16:creationId xmlns:a16="http://schemas.microsoft.com/office/drawing/2014/main" id="{89DED17D-C9EA-4968-B98B-850953ED288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845612" y="3741300"/>
            <a:ext cx="904796" cy="1554480"/>
          </a:xfrm>
          <a:prstGeom prst="rect">
            <a:avLst/>
          </a:prstGeom>
        </p:spPr>
      </p:pic>
      <p:sp>
        <p:nvSpPr>
          <p:cNvPr id="51" name="Rectangle 50">
            <a:extLst>
              <a:ext uri="{FF2B5EF4-FFF2-40B4-BE49-F238E27FC236}">
                <a16:creationId xmlns:a16="http://schemas.microsoft.com/office/drawing/2014/main" id="{66C7DCC6-5F56-415F-830C-3FCA3196A536}"/>
              </a:ext>
            </a:extLst>
          </p:cNvPr>
          <p:cNvSpPr/>
          <p:nvPr/>
        </p:nvSpPr>
        <p:spPr>
          <a:xfrm>
            <a:off x="9474515" y="3410795"/>
            <a:ext cx="1831555" cy="417128"/>
          </a:xfrm>
          <a:prstGeom prst="rect">
            <a:avLst/>
          </a:prstGeom>
          <a:noFill/>
        </p:spPr>
        <p:txBody>
          <a:bodyPr lIns="45720" rIns="45720">
            <a:noAutofit/>
          </a:bodyPr>
          <a:lstStyle/>
          <a:p>
            <a:pPr algn="ctr"/>
            <a:r>
              <a:rPr lang="en-US" sz="1068" b="1" dirty="0"/>
              <a:t>KSD-30: Door Panel</a:t>
            </a:r>
            <a:endParaRPr lang="en-US" sz="1068" dirty="0"/>
          </a:p>
          <a:p>
            <a:pPr algn="ctr"/>
            <a:r>
              <a:rPr lang="en-US" sz="1068" dirty="0"/>
              <a:t>(3000 x 1200 x 73.5 mm)</a:t>
            </a:r>
          </a:p>
        </p:txBody>
      </p:sp>
    </p:spTree>
    <p:extLst>
      <p:ext uri="{BB962C8B-B14F-4D97-AF65-F5344CB8AC3E}">
        <p14:creationId xmlns:p14="http://schemas.microsoft.com/office/powerpoint/2010/main" val="2171196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1072D04-6131-4D38-B7DC-710A0D1FBE0E}"/>
              </a:ext>
            </a:extLst>
          </p:cNvPr>
          <p:cNvSpPr/>
          <p:nvPr/>
        </p:nvSpPr>
        <p:spPr>
          <a:xfrm>
            <a:off x="8247233" y="2035236"/>
            <a:ext cx="3853703" cy="3704645"/>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F3C83A7F-5CDF-4C8F-AC80-BFE99FDDE23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09085" y="2695701"/>
            <a:ext cx="2660649" cy="2785472"/>
          </a:xfrm>
          <a:prstGeom prst="rect">
            <a:avLst/>
          </a:prstGeom>
          <a:ln w="19050">
            <a:solidFill>
              <a:schemeClr val="tx1"/>
            </a:solidFill>
          </a:ln>
        </p:spPr>
      </p:pic>
      <p:pic>
        <p:nvPicPr>
          <p:cNvPr id="4" name="Picture 3">
            <a:extLst>
              <a:ext uri="{FF2B5EF4-FFF2-40B4-BE49-F238E27FC236}">
                <a16:creationId xmlns:a16="http://schemas.microsoft.com/office/drawing/2014/main" id="{CED7EB9A-CA9E-4652-92E2-6D3C438D215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46867" y="4314165"/>
            <a:ext cx="1845734" cy="1286934"/>
          </a:xfrm>
          <a:prstGeom prst="rect">
            <a:avLst/>
          </a:prstGeom>
          <a:ln w="19050">
            <a:solidFill>
              <a:schemeClr val="tx1"/>
            </a:solidFill>
          </a:ln>
        </p:spPr>
      </p:pic>
      <p:sp>
        <p:nvSpPr>
          <p:cNvPr id="7" name="Rectangle 6">
            <a:extLst>
              <a:ext uri="{FF2B5EF4-FFF2-40B4-BE49-F238E27FC236}">
                <a16:creationId xmlns:a16="http://schemas.microsoft.com/office/drawing/2014/main" id="{CC1BFD42-851B-4703-90EA-2BA6E4BB825D}"/>
              </a:ext>
            </a:extLst>
          </p:cNvPr>
          <p:cNvSpPr/>
          <p:nvPr/>
        </p:nvSpPr>
        <p:spPr>
          <a:xfrm>
            <a:off x="1163429" y="1155590"/>
            <a:ext cx="6469271" cy="461665"/>
          </a:xfrm>
          <a:prstGeom prst="rect">
            <a:avLst/>
          </a:prstGeom>
        </p:spPr>
        <p:txBody>
          <a:bodyPr wrap="none">
            <a:spAutoFit/>
          </a:bodyPr>
          <a:lstStyle/>
          <a:p>
            <a:r>
              <a:rPr lang="en-MY" sz="2400" b="1" dirty="0">
                <a:latin typeface="Arial" panose="020B0604020202020204" pitchFamily="34" charset="0"/>
                <a:cs typeface="Arial" panose="020B0604020202020204" pitchFamily="34" charset="0"/>
              </a:rPr>
              <a:t>Fire Test &amp; Hose Stream Test – 13 Oct 2018</a:t>
            </a:r>
          </a:p>
        </p:txBody>
      </p:sp>
      <p:sp>
        <p:nvSpPr>
          <p:cNvPr id="16" name="Rectangle 15">
            <a:extLst>
              <a:ext uri="{FF2B5EF4-FFF2-40B4-BE49-F238E27FC236}">
                <a16:creationId xmlns:a16="http://schemas.microsoft.com/office/drawing/2014/main" id="{E12F1197-105A-4AE7-AE9A-5969C4471D65}"/>
              </a:ext>
            </a:extLst>
          </p:cNvPr>
          <p:cNvSpPr/>
          <p:nvPr/>
        </p:nvSpPr>
        <p:spPr>
          <a:xfrm>
            <a:off x="8547672" y="2164443"/>
            <a:ext cx="3259226" cy="400110"/>
          </a:xfrm>
          <a:prstGeom prst="rect">
            <a:avLst/>
          </a:prstGeom>
        </p:spPr>
        <p:txBody>
          <a:bodyPr wrap="none">
            <a:spAutoFit/>
          </a:bodyPr>
          <a:lstStyle/>
          <a:p>
            <a:r>
              <a:rPr lang="en-MY" sz="2000" b="1" dirty="0">
                <a:latin typeface="Arial" panose="020B0604020202020204" pitchFamily="34" charset="0"/>
                <a:cs typeface="Arial" panose="020B0604020202020204" pitchFamily="34" charset="0"/>
              </a:rPr>
              <a:t>SIRIM Product Certificate</a:t>
            </a:r>
          </a:p>
        </p:txBody>
      </p:sp>
      <p:sp>
        <p:nvSpPr>
          <p:cNvPr id="5" name="Rectangle 4">
            <a:extLst>
              <a:ext uri="{FF2B5EF4-FFF2-40B4-BE49-F238E27FC236}">
                <a16:creationId xmlns:a16="http://schemas.microsoft.com/office/drawing/2014/main" id="{3F6AE2F1-3773-4904-AFF2-2BBDBD030DC4}"/>
              </a:ext>
            </a:extLst>
          </p:cNvPr>
          <p:cNvSpPr/>
          <p:nvPr/>
        </p:nvSpPr>
        <p:spPr>
          <a:xfrm>
            <a:off x="784752" y="3648396"/>
            <a:ext cx="1896288" cy="13931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Internal:1000°C</a:t>
            </a:r>
          </a:p>
          <a:p>
            <a:pPr algn="ctr"/>
            <a:r>
              <a:rPr lang="en-US" b="1" dirty="0">
                <a:solidFill>
                  <a:srgbClr val="FF0000"/>
                </a:solidFill>
              </a:rPr>
              <a:t>External: 31°C</a:t>
            </a:r>
          </a:p>
          <a:p>
            <a:pPr algn="ctr"/>
            <a:r>
              <a:rPr lang="en-US" b="1" dirty="0">
                <a:solidFill>
                  <a:srgbClr val="FF0000"/>
                </a:solidFill>
              </a:rPr>
              <a:t>2 hours</a:t>
            </a:r>
          </a:p>
        </p:txBody>
      </p:sp>
      <p:pic>
        <p:nvPicPr>
          <p:cNvPr id="1027"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689873" y="1619380"/>
            <a:ext cx="3011373" cy="2008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61626" y="1617255"/>
            <a:ext cx="3028247" cy="2019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297204" y="3576482"/>
            <a:ext cx="2950029" cy="1967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Title 1">
            <a:extLst>
              <a:ext uri="{FF2B5EF4-FFF2-40B4-BE49-F238E27FC236}">
                <a16:creationId xmlns:a16="http://schemas.microsoft.com/office/drawing/2014/main" id="{9776D0D1-56FC-43B7-9AE8-8E21249BE356}"/>
              </a:ext>
            </a:extLst>
          </p:cNvPr>
          <p:cNvSpPr>
            <a:spLocks noGrp="1"/>
          </p:cNvSpPr>
          <p:nvPr>
            <p:ph type="title"/>
          </p:nvPr>
        </p:nvSpPr>
        <p:spPr>
          <a:xfrm>
            <a:off x="707010" y="119926"/>
            <a:ext cx="10875390" cy="908707"/>
          </a:xfrm>
        </p:spPr>
        <p:txBody>
          <a:bodyPr>
            <a:normAutofit fontScale="90000"/>
          </a:bodyPr>
          <a:lstStyle/>
          <a:p>
            <a:r>
              <a:rPr lang="en-US" dirty="0" err="1"/>
              <a:t>AffordAble</a:t>
            </a:r>
            <a:r>
              <a:rPr lang="en-US" dirty="0"/>
              <a:t> offers Kenafcrete® Structural Insulated Panels, which are certified and safe for use in any building project!</a:t>
            </a:r>
            <a:endParaRPr lang="en-SG" dirty="0"/>
          </a:p>
        </p:txBody>
      </p:sp>
      <p:pic>
        <p:nvPicPr>
          <p:cNvPr id="2" name="Picture 2" descr="C:\Users\Owner\Pictures\Abode\20181013-WA0001_LI.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83005" y="4740661"/>
            <a:ext cx="2142541" cy="160690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825546" y="3553571"/>
            <a:ext cx="2471658" cy="1990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0499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061ACD-97CF-43FB-872A-E479413C4FBA}"/>
              </a:ext>
            </a:extLst>
          </p:cNvPr>
          <p:cNvSpPr>
            <a:spLocks noGrp="1"/>
          </p:cNvSpPr>
          <p:nvPr>
            <p:ph idx="1"/>
          </p:nvPr>
        </p:nvSpPr>
        <p:spPr>
          <a:xfrm>
            <a:off x="905521" y="120484"/>
            <a:ext cx="11114843" cy="1494396"/>
          </a:xfrm>
        </p:spPr>
        <p:txBody>
          <a:bodyPr>
            <a:normAutofit/>
          </a:bodyPr>
          <a:lstStyle/>
          <a:p>
            <a:pPr marL="0" indent="0">
              <a:buNone/>
            </a:pPr>
            <a:r>
              <a:rPr lang="en-SG" sz="2400" dirty="0" err="1">
                <a:latin typeface="Calibri" panose="020F0502020204030204" pitchFamily="34" charset="0"/>
                <a:ea typeface="Calibri" panose="020F0502020204030204" pitchFamily="34" charset="0"/>
                <a:cs typeface="Times New Roman" panose="02020603050405020304" pitchFamily="18" charset="0"/>
              </a:rPr>
              <a:t>Kenafcrete</a:t>
            </a:r>
            <a:r>
              <a:rPr lang="en-SG" sz="2400" dirty="0">
                <a:latin typeface="Calibri" panose="020F0502020204030204" pitchFamily="34" charset="0"/>
                <a:ea typeface="Calibri" panose="020F0502020204030204" pitchFamily="34" charset="0"/>
                <a:cs typeface="Calibri" panose="020F0502020204030204" pitchFamily="34" charset="0"/>
              </a:rPr>
              <a:t>®</a:t>
            </a:r>
            <a:r>
              <a:rPr lang="en-SG" sz="2400" dirty="0">
                <a:latin typeface="Calibri" panose="020F0502020204030204" pitchFamily="34" charset="0"/>
                <a:ea typeface="Calibri" panose="020F0502020204030204" pitchFamily="34" charset="0"/>
                <a:cs typeface="Times New Roman" panose="02020603050405020304" pitchFamily="18" charset="0"/>
              </a:rPr>
              <a:t> technology is essentially derived from Hempcrete.  The following references are drawn from known sources of published hempcrete information.</a:t>
            </a:r>
          </a:p>
          <a:p>
            <a:endParaRPr lang="en-SG" sz="2400" dirty="0"/>
          </a:p>
        </p:txBody>
      </p:sp>
      <p:pic>
        <p:nvPicPr>
          <p:cNvPr id="4" name="Picture 3">
            <a:extLst>
              <a:ext uri="{FF2B5EF4-FFF2-40B4-BE49-F238E27FC236}">
                <a16:creationId xmlns:a16="http://schemas.microsoft.com/office/drawing/2014/main" id="{766DF897-612C-4C98-8660-5682B3AA7C4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668576" y="2172748"/>
            <a:ext cx="4856182" cy="3070372"/>
          </a:xfrm>
          <a:prstGeom prst="rect">
            <a:avLst/>
          </a:prstGeom>
        </p:spPr>
      </p:pic>
      <p:pic>
        <p:nvPicPr>
          <p:cNvPr id="5" name="Picture 4">
            <a:extLst>
              <a:ext uri="{FF2B5EF4-FFF2-40B4-BE49-F238E27FC236}">
                <a16:creationId xmlns:a16="http://schemas.microsoft.com/office/drawing/2014/main" id="{C7D49BD3-2E91-4D37-BDFD-AA58504707F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67242" y="2323751"/>
            <a:ext cx="3988576" cy="3657057"/>
          </a:xfrm>
          <a:prstGeom prst="rect">
            <a:avLst/>
          </a:prstGeom>
        </p:spPr>
      </p:pic>
      <p:sp>
        <p:nvSpPr>
          <p:cNvPr id="6" name="TextBox 5">
            <a:extLst>
              <a:ext uri="{FF2B5EF4-FFF2-40B4-BE49-F238E27FC236}">
                <a16:creationId xmlns:a16="http://schemas.microsoft.com/office/drawing/2014/main" id="{BBF16769-D379-4E1A-964E-D07FA37F33BD}"/>
              </a:ext>
            </a:extLst>
          </p:cNvPr>
          <p:cNvSpPr txBox="1"/>
          <p:nvPr/>
        </p:nvSpPr>
        <p:spPr>
          <a:xfrm>
            <a:off x="2379676" y="5742280"/>
            <a:ext cx="3025381" cy="477054"/>
          </a:xfrm>
          <a:prstGeom prst="rect">
            <a:avLst/>
          </a:prstGeom>
          <a:solidFill>
            <a:srgbClr val="00B0F0"/>
          </a:solidFill>
        </p:spPr>
        <p:txBody>
          <a:bodyPr wrap="square" rtlCol="0">
            <a:spAutoFit/>
          </a:bodyPr>
          <a:lstStyle/>
          <a:p>
            <a:pPr algn="ctr" defTabSz="457200">
              <a:defRPr/>
            </a:pPr>
            <a:r>
              <a:rPr lang="en-MY" sz="2500" b="1" kern="0" dirty="0">
                <a:solidFill>
                  <a:prstClr val="white"/>
                </a:solidFill>
                <a:latin typeface="Roboto"/>
              </a:rPr>
              <a:t>KENAFCRETE</a:t>
            </a:r>
            <a:endParaRPr lang="en-MY" sz="2000" b="1" kern="0" dirty="0">
              <a:solidFill>
                <a:prstClr val="white"/>
              </a:solidFill>
            </a:endParaRPr>
          </a:p>
        </p:txBody>
      </p:sp>
      <p:pic>
        <p:nvPicPr>
          <p:cNvPr id="7" name="Picture 6">
            <a:extLst>
              <a:ext uri="{FF2B5EF4-FFF2-40B4-BE49-F238E27FC236}">
                <a16:creationId xmlns:a16="http://schemas.microsoft.com/office/drawing/2014/main" id="{EAF5D9D7-A0E1-40BF-90AD-441CD2C42E0F}"/>
              </a:ext>
            </a:extLst>
          </p:cNvPr>
          <p:cNvPicPr>
            <a:picLocks noChangeAspect="1"/>
          </p:cNvPicPr>
          <p:nvPr/>
        </p:nvPicPr>
        <p:blipFill rotWithShape="1">
          <a:blip r:embed="rId4"/>
          <a:srcRect l="52419" t="36771" b="11730"/>
          <a:stretch/>
        </p:blipFill>
        <p:spPr>
          <a:xfrm>
            <a:off x="6934902" y="5428692"/>
            <a:ext cx="2718033" cy="1007834"/>
          </a:xfrm>
          <a:prstGeom prst="rect">
            <a:avLst/>
          </a:prstGeom>
        </p:spPr>
      </p:pic>
    </p:spTree>
    <p:extLst>
      <p:ext uri="{BB962C8B-B14F-4D97-AF65-F5344CB8AC3E}">
        <p14:creationId xmlns:p14="http://schemas.microsoft.com/office/powerpoint/2010/main" val="3436295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75180" y="1126587"/>
            <a:ext cx="8122290" cy="2273379"/>
          </a:xfrm>
          <a:prstGeom prst="rect">
            <a:avLst/>
          </a:prstGeom>
        </p:spPr>
        <p:txBody>
          <a:bodyPr wrap="square">
            <a:spAutoFit/>
          </a:bodyPr>
          <a:lstStyle/>
          <a:p>
            <a:pPr>
              <a:lnSpc>
                <a:spcPct val="107000"/>
              </a:lnSpc>
              <a:spcAft>
                <a:spcPts val="800"/>
              </a:spcAft>
            </a:pPr>
            <a:r>
              <a:rPr lang="en-SG" sz="2400" dirty="0">
                <a:latin typeface="Calibri" panose="020F0502020204030204" pitchFamily="34" charset="0"/>
                <a:ea typeface="Calibri" panose="020F0502020204030204" pitchFamily="34" charset="0"/>
                <a:cs typeface="Times New Roman" panose="02020603050405020304" pitchFamily="18" charset="0"/>
              </a:rPr>
              <a:t>Pre-fabricated </a:t>
            </a:r>
            <a:r>
              <a:rPr lang="en-SG" sz="2400" i="1" dirty="0">
                <a:latin typeface="Calibri" panose="020F0502020204030204" pitchFamily="34" charset="0"/>
                <a:ea typeface="Calibri" panose="020F0502020204030204" pitchFamily="34" charset="0"/>
                <a:cs typeface="Times New Roman" panose="02020603050405020304" pitchFamily="18" charset="0"/>
              </a:rPr>
              <a:t>hemp</a:t>
            </a:r>
            <a:r>
              <a:rPr lang="en-SG" sz="2400" dirty="0">
                <a:latin typeface="Calibri" panose="020F0502020204030204" pitchFamily="34" charset="0"/>
                <a:ea typeface="Calibri" panose="020F0502020204030204" pitchFamily="34" charset="0"/>
                <a:cs typeface="Times New Roman" panose="02020603050405020304" pitchFamily="18" charset="0"/>
              </a:rPr>
              <a:t> wall panels (U-value 0.13W/m2.K)</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SG" sz="2400" dirty="0">
                <a:latin typeface="Calibri" panose="020F0502020204030204" pitchFamily="34" charset="0"/>
                <a:ea typeface="Calibri" panose="020F0502020204030204" pitchFamily="34" charset="0"/>
                <a:cs typeface="Times New Roman" panose="02020603050405020304" pitchFamily="18" charset="0"/>
              </a:rPr>
              <a:t>Thermal Performance - U-Values See Thermal Datasheet</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tabLst>
                <a:tab pos="457200" algn="l"/>
              </a:tabLst>
            </a:pPr>
            <a:r>
              <a:rPr lang="en-SG" sz="2400" dirty="0">
                <a:latin typeface="Calibri" panose="020F0502020204030204" pitchFamily="34" charset="0"/>
                <a:ea typeface="Calibri" panose="020F0502020204030204" pitchFamily="34" charset="0"/>
                <a:cs typeface="Times New Roman" panose="02020603050405020304" pitchFamily="18" charset="0"/>
              </a:rPr>
              <a:t>300 mm wall gives 0.30 W/m2 .K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tabLst>
                <a:tab pos="457200" algn="l"/>
              </a:tabLst>
            </a:pPr>
            <a:r>
              <a:rPr lang="en-SG" sz="2400" dirty="0">
                <a:latin typeface="Calibri" panose="020F0502020204030204" pitchFamily="34" charset="0"/>
                <a:ea typeface="Calibri" panose="020F0502020204030204" pitchFamily="34" charset="0"/>
                <a:cs typeface="Times New Roman" panose="02020603050405020304" pitchFamily="18" charset="0"/>
              </a:rPr>
              <a:t>400 mm wall gives 0.22 W/m2 .K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Symbol" panose="05050102010706020507" pitchFamily="18" charset="2"/>
              <a:buChar char=""/>
              <a:tabLst>
                <a:tab pos="457200" algn="l"/>
              </a:tabLst>
            </a:pPr>
            <a:r>
              <a:rPr lang="en-SG" sz="2400" dirty="0">
                <a:latin typeface="Calibri" panose="020F0502020204030204" pitchFamily="34" charset="0"/>
                <a:ea typeface="Calibri" panose="020F0502020204030204" pitchFamily="34" charset="0"/>
                <a:cs typeface="Times New Roman" panose="02020603050405020304" pitchFamily="18" charset="0"/>
              </a:rPr>
              <a:t>500 mm wall gives 0.18 W/m2 .K</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itle 1">
            <a:extLst>
              <a:ext uri="{FF2B5EF4-FFF2-40B4-BE49-F238E27FC236}">
                <a16:creationId xmlns:a16="http://schemas.microsoft.com/office/drawing/2014/main" id="{C0AF8AA2-FD35-43D3-AF66-E851A3F75D39}"/>
              </a:ext>
            </a:extLst>
          </p:cNvPr>
          <p:cNvSpPr>
            <a:spLocks noGrp="1"/>
          </p:cNvSpPr>
          <p:nvPr>
            <p:ph type="title"/>
          </p:nvPr>
        </p:nvSpPr>
        <p:spPr>
          <a:xfrm>
            <a:off x="992975" y="128632"/>
            <a:ext cx="7886700" cy="879376"/>
          </a:xfrm>
        </p:spPr>
        <p:txBody>
          <a:bodyPr/>
          <a:lstStyle/>
          <a:p>
            <a:r>
              <a:rPr lang="en-SG" b="1" dirty="0">
                <a:latin typeface="Calibri" panose="020F0502020204030204" pitchFamily="34" charset="0"/>
                <a:ea typeface="Calibri" panose="020F0502020204030204" pitchFamily="34" charset="0"/>
                <a:cs typeface="Times New Roman" panose="02020603050405020304" pitchFamily="18" charset="0"/>
              </a:rPr>
              <a:t>Thermal</a:t>
            </a:r>
            <a:endParaRPr lang="en-SG" dirty="0"/>
          </a:p>
        </p:txBody>
      </p:sp>
      <p:sp>
        <p:nvSpPr>
          <p:cNvPr id="3" name="TextBox 2"/>
          <p:cNvSpPr txBox="1"/>
          <p:nvPr/>
        </p:nvSpPr>
        <p:spPr>
          <a:xfrm>
            <a:off x="8323730" y="6178462"/>
            <a:ext cx="2124636" cy="369332"/>
          </a:xfrm>
          <a:prstGeom prst="rect">
            <a:avLst/>
          </a:prstGeom>
          <a:noFill/>
        </p:spPr>
        <p:txBody>
          <a:bodyPr wrap="square" rtlCol="0">
            <a:spAutoFit/>
          </a:bodyPr>
          <a:lstStyle/>
          <a:p>
            <a:r>
              <a:rPr lang="en-US" dirty="0"/>
              <a:t>Wall Thickness (mm)</a:t>
            </a:r>
          </a:p>
        </p:txBody>
      </p:sp>
      <p:graphicFrame>
        <p:nvGraphicFramePr>
          <p:cNvPr id="5" name="Chart 4"/>
          <p:cNvGraphicFramePr/>
          <p:nvPr>
            <p:extLst>
              <p:ext uri="{D42A27DB-BD31-4B8C-83A1-F6EECF244321}">
                <p14:modId xmlns:p14="http://schemas.microsoft.com/office/powerpoint/2010/main" val="2058559402"/>
              </p:ext>
            </p:extLst>
          </p:nvPr>
        </p:nvGraphicFramePr>
        <p:xfrm>
          <a:off x="578224" y="3345254"/>
          <a:ext cx="7860553" cy="339757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712694" y="3657600"/>
            <a:ext cx="1452282" cy="646331"/>
          </a:xfrm>
          <a:prstGeom prst="rect">
            <a:avLst/>
          </a:prstGeom>
          <a:noFill/>
        </p:spPr>
        <p:txBody>
          <a:bodyPr wrap="square" rtlCol="0">
            <a:spAutoFit/>
          </a:bodyPr>
          <a:lstStyle/>
          <a:p>
            <a:r>
              <a:rPr lang="en-SG" dirty="0">
                <a:latin typeface="Calibri" panose="020F0502020204030204" pitchFamily="34" charset="0"/>
                <a:ea typeface="Calibri" panose="020F0502020204030204" pitchFamily="34" charset="0"/>
                <a:cs typeface="Times New Roman" panose="02020603050405020304" pitchFamily="18" charset="0"/>
              </a:rPr>
              <a:t>U-value (W/m2.K)</a:t>
            </a:r>
            <a:endParaRPr lang="en-MY" dirty="0"/>
          </a:p>
        </p:txBody>
      </p:sp>
    </p:spTree>
    <p:extLst>
      <p:ext uri="{BB962C8B-B14F-4D97-AF65-F5344CB8AC3E}">
        <p14:creationId xmlns:p14="http://schemas.microsoft.com/office/powerpoint/2010/main" val="1145445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6736A-FF96-4C2B-9628-999EB9FD3408}"/>
              </a:ext>
            </a:extLst>
          </p:cNvPr>
          <p:cNvSpPr>
            <a:spLocks noGrp="1"/>
          </p:cNvSpPr>
          <p:nvPr>
            <p:ph type="title"/>
          </p:nvPr>
        </p:nvSpPr>
        <p:spPr>
          <a:xfrm>
            <a:off x="942415" y="0"/>
            <a:ext cx="7886700" cy="871476"/>
          </a:xfrm>
        </p:spPr>
        <p:txBody>
          <a:bodyPr/>
          <a:lstStyle/>
          <a:p>
            <a:r>
              <a:rPr lang="en-SG" b="1" dirty="0">
                <a:latin typeface="Calibri" panose="020F0502020204030204" pitchFamily="34" charset="0"/>
                <a:ea typeface="Calibri" panose="020F0502020204030204" pitchFamily="34" charset="0"/>
                <a:cs typeface="Times New Roman" panose="02020603050405020304" pitchFamily="18" charset="0"/>
              </a:rPr>
              <a:t>Acoustic</a:t>
            </a:r>
            <a:endParaRPr lang="en-SG" dirty="0"/>
          </a:p>
        </p:txBody>
      </p:sp>
      <p:sp>
        <p:nvSpPr>
          <p:cNvPr id="3" name="Content Placeholder 2">
            <a:extLst>
              <a:ext uri="{FF2B5EF4-FFF2-40B4-BE49-F238E27FC236}">
                <a16:creationId xmlns:a16="http://schemas.microsoft.com/office/drawing/2014/main" id="{11ECE78D-B970-4DF7-A15A-999479F955A7}"/>
              </a:ext>
            </a:extLst>
          </p:cNvPr>
          <p:cNvSpPr>
            <a:spLocks noGrp="1"/>
          </p:cNvSpPr>
          <p:nvPr>
            <p:ph idx="1"/>
          </p:nvPr>
        </p:nvSpPr>
        <p:spPr/>
        <p:txBody>
          <a:bodyPr>
            <a:normAutofit lnSpcReduction="10000"/>
          </a:bodyPr>
          <a:lstStyle/>
          <a:p>
            <a:pPr>
              <a:lnSpc>
                <a:spcPct val="107000"/>
              </a:lnSpc>
              <a:spcAft>
                <a:spcPts val="800"/>
              </a:spcAft>
            </a:pPr>
            <a:r>
              <a:rPr lang="en-SG" dirty="0">
                <a:latin typeface="Calibri" panose="020F0502020204030204" pitchFamily="34" charset="0"/>
                <a:ea typeface="Calibri" panose="020F0502020204030204" pitchFamily="34" charset="0"/>
                <a:cs typeface="Times New Roman" panose="02020603050405020304" pitchFamily="18" charset="0"/>
              </a:rPr>
              <a:t>Mean Acoustic Absorption Coefficient	0.69 NRC</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SG" dirty="0">
                <a:latin typeface="Calibri" panose="020F0502020204030204" pitchFamily="34" charset="0"/>
                <a:ea typeface="Calibri" panose="020F0502020204030204" pitchFamily="34" charset="0"/>
                <a:cs typeface="Times New Roman" panose="02020603050405020304" pitchFamily="18" charset="0"/>
              </a:rPr>
              <a:t>Testing carried out by the BRE on the Haverhill houses see www.projects.bre. co.uk/</a:t>
            </a:r>
            <a:r>
              <a:rPr lang="en-SG" dirty="0" err="1">
                <a:latin typeface="Calibri" panose="020F0502020204030204" pitchFamily="34" charset="0"/>
                <a:ea typeface="Calibri" panose="020F0502020204030204" pitchFamily="34" charset="0"/>
                <a:cs typeface="Times New Roman" panose="02020603050405020304" pitchFamily="18" charset="0"/>
              </a:rPr>
              <a:t>hemphomes</a:t>
            </a:r>
            <a:r>
              <a:rPr lang="en-SG" dirty="0">
                <a:latin typeface="Calibri" panose="020F0502020204030204" pitchFamily="34" charset="0"/>
                <a:ea typeface="Calibri" panose="020F0502020204030204" pitchFamily="34" charset="0"/>
                <a:cs typeface="Times New Roman" panose="02020603050405020304" pitchFamily="18" charset="0"/>
              </a:rPr>
              <a:t>/ showed that hemp lime construction met the acoustic requirements of the building regulations. Further ongoing research shows that </a:t>
            </a:r>
            <a:r>
              <a:rPr lang="en-SG" dirty="0" err="1">
                <a:latin typeface="Calibri" panose="020F0502020204030204" pitchFamily="34" charset="0"/>
                <a:ea typeface="Calibri" panose="020F0502020204030204" pitchFamily="34" charset="0"/>
                <a:cs typeface="Times New Roman" panose="02020603050405020304" pitchFamily="18" charset="0"/>
              </a:rPr>
              <a:t>Tradical</a:t>
            </a:r>
            <a:r>
              <a:rPr lang="en-SG" dirty="0">
                <a:latin typeface="Calibri" panose="020F0502020204030204" pitchFamily="34" charset="0"/>
                <a:ea typeface="Calibri" panose="020F0502020204030204" pitchFamily="34" charset="0"/>
                <a:cs typeface="Times New Roman" panose="02020603050405020304" pitchFamily="18" charset="0"/>
              </a:rPr>
              <a:t> </a:t>
            </a:r>
            <a:r>
              <a:rPr lang="en-SG" dirty="0" err="1">
                <a:latin typeface="Calibri" panose="020F0502020204030204" pitchFamily="34" charset="0"/>
                <a:ea typeface="Calibri" panose="020F0502020204030204" pitchFamily="34" charset="0"/>
                <a:cs typeface="Times New Roman" panose="02020603050405020304" pitchFamily="18" charset="0"/>
              </a:rPr>
              <a:t>Hemcrete</a:t>
            </a:r>
            <a:r>
              <a:rPr lang="en-SG" dirty="0">
                <a:latin typeface="Calibri" panose="020F0502020204030204" pitchFamily="34" charset="0"/>
                <a:ea typeface="Calibri" panose="020F0502020204030204" pitchFamily="34" charset="0"/>
                <a:cs typeface="Times New Roman" panose="02020603050405020304" pitchFamily="18" charset="0"/>
              </a:rPr>
              <a:t> has the ability to absorb up to 90% of air-born sound. This research is continuing in order to maximise the potential of </a:t>
            </a:r>
            <a:r>
              <a:rPr lang="en-SG" i="1" dirty="0" err="1">
                <a:latin typeface="Calibri" panose="020F0502020204030204" pitchFamily="34" charset="0"/>
                <a:ea typeface="Calibri" panose="020F0502020204030204" pitchFamily="34" charset="0"/>
                <a:cs typeface="Times New Roman" panose="02020603050405020304" pitchFamily="18" charset="0"/>
              </a:rPr>
              <a:t>Hemcrete</a:t>
            </a:r>
            <a:r>
              <a:rPr lang="en-SG" dirty="0">
                <a:latin typeface="Calibri" panose="020F0502020204030204" pitchFamily="34" charset="0"/>
                <a:ea typeface="Calibri" panose="020F0502020204030204" pitchFamily="34" charset="0"/>
                <a:cs typeface="Times New Roman" panose="02020603050405020304" pitchFamily="18" charset="0"/>
              </a:rPr>
              <a:t> to be used in sound-proofing applications. </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SG" dirty="0"/>
          </a:p>
        </p:txBody>
      </p:sp>
    </p:spTree>
    <p:extLst>
      <p:ext uri="{BB962C8B-B14F-4D97-AF65-F5344CB8AC3E}">
        <p14:creationId xmlns:p14="http://schemas.microsoft.com/office/powerpoint/2010/main" val="2182811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2254" y="26214"/>
            <a:ext cx="8723347" cy="6796476"/>
          </a:xfrm>
          <a:prstGeom prst="rect">
            <a:avLst/>
          </a:prstGeom>
        </p:spPr>
        <p:txBody>
          <a:bodyPr wrap="square">
            <a:spAutoFit/>
          </a:bodyPr>
          <a:lstStyle/>
          <a:p>
            <a:pPr>
              <a:lnSpc>
                <a:spcPct val="107000"/>
              </a:lnSpc>
              <a:spcAft>
                <a:spcPts val="800"/>
              </a:spcAft>
            </a:pPr>
            <a:r>
              <a:rPr lang="en-SG" sz="3200" b="1" u="sng" dirty="0" err="1">
                <a:latin typeface="Calibri" panose="020F0502020204030204" pitchFamily="34" charset="0"/>
                <a:ea typeface="Calibri" panose="020F0502020204030204" pitchFamily="34" charset="0"/>
                <a:cs typeface="Times New Roman" panose="02020603050405020304" pitchFamily="18" charset="0"/>
              </a:rPr>
              <a:t>Mold</a:t>
            </a:r>
            <a:r>
              <a:rPr lang="en-SG" sz="3200" b="1" u="sng" dirty="0">
                <a:latin typeface="Calibri" panose="020F0502020204030204" pitchFamily="34" charset="0"/>
                <a:ea typeface="Calibri" panose="020F0502020204030204" pitchFamily="34" charset="0"/>
                <a:cs typeface="Times New Roman" panose="02020603050405020304" pitchFamily="18" charset="0"/>
              </a:rPr>
              <a:t>, Fungus Bacteria, Pests</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SG" sz="2000" dirty="0">
                <a:latin typeface="Calibri" panose="020F0502020204030204" pitchFamily="34" charset="0"/>
                <a:ea typeface="Calibri" panose="020F0502020204030204" pitchFamily="34" charset="0"/>
                <a:cs typeface="Times New Roman" panose="02020603050405020304" pitchFamily="18" charset="0"/>
              </a:rPr>
              <a:t>DAMP-FREE (on </a:t>
            </a:r>
            <a:r>
              <a:rPr lang="en-SG" sz="2000" dirty="0" err="1">
                <a:latin typeface="Calibri" panose="020F0502020204030204" pitchFamily="34" charset="0"/>
                <a:ea typeface="Calibri" panose="020F0502020204030204" pitchFamily="34" charset="0"/>
                <a:cs typeface="Times New Roman" panose="02020603050405020304" pitchFamily="18" charset="0"/>
              </a:rPr>
              <a:t>mold</a:t>
            </a:r>
            <a:r>
              <a:rPr lang="en-SG" sz="2000" dirty="0">
                <a:latin typeface="Calibri" panose="020F0502020204030204" pitchFamily="34" charset="0"/>
                <a:ea typeface="Calibri" panose="020F0502020204030204" pitchFamily="34" charset="0"/>
                <a:cs typeface="Times New Roman" panose="02020603050405020304" pitchFamily="18" charset="0"/>
              </a:rPr>
              <a:t>)</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SG" sz="2000" dirty="0">
                <a:latin typeface="Calibri" panose="020F0502020204030204" pitchFamily="34" charset="0"/>
                <a:ea typeface="Calibri" panose="020F0502020204030204" pitchFamily="34" charset="0"/>
                <a:cs typeface="Times New Roman" panose="02020603050405020304" pitchFamily="18" charset="0"/>
              </a:rPr>
              <a:t>It is “breathable” (vapour permeable) and </a:t>
            </a:r>
            <a:r>
              <a:rPr lang="en-SG" sz="2000" i="1" dirty="0">
                <a:latin typeface="Calibri" panose="020F0502020204030204" pitchFamily="34" charset="0"/>
                <a:ea typeface="Calibri" panose="020F0502020204030204" pitchFamily="34" charset="0"/>
                <a:cs typeface="Times New Roman" panose="02020603050405020304" pitchFamily="18" charset="0"/>
              </a:rPr>
              <a:t>hygroscopic</a:t>
            </a:r>
            <a:r>
              <a:rPr lang="en-SG" sz="2000" dirty="0">
                <a:latin typeface="Calibri" panose="020F0502020204030204" pitchFamily="34" charset="0"/>
                <a:ea typeface="Calibri" panose="020F0502020204030204" pitchFamily="34" charset="0"/>
                <a:cs typeface="Times New Roman" panose="02020603050405020304" pitchFamily="18" charset="0"/>
              </a:rPr>
              <a:t>: </a:t>
            </a:r>
            <a:r>
              <a:rPr lang="en-SG" sz="2000" dirty="0" err="1">
                <a:latin typeface="Calibri" panose="020F0502020204030204" pitchFamily="34" charset="0"/>
                <a:ea typeface="Calibri" panose="020F0502020204030204" pitchFamily="34" charset="0"/>
                <a:cs typeface="Times New Roman" panose="02020603050405020304" pitchFamily="18" charset="0"/>
              </a:rPr>
              <a:t>hempcrete</a:t>
            </a:r>
            <a:r>
              <a:rPr lang="en-SG" sz="2000" dirty="0">
                <a:latin typeface="Calibri" panose="020F0502020204030204" pitchFamily="34" charset="0"/>
                <a:ea typeface="Calibri" panose="020F0502020204030204" pitchFamily="34" charset="0"/>
                <a:cs typeface="Times New Roman" panose="02020603050405020304" pitchFamily="18" charset="0"/>
              </a:rPr>
              <a:t> walls and the lime or clay plaster finishes will passively “buffer” the levels of humidity inside the home, absorbing moisture from the air into the wall during times of high relative humidity and releasing it again when humidity levels drop. This </a:t>
            </a:r>
            <a:r>
              <a:rPr lang="en-SG" sz="2000" b="1" dirty="0">
                <a:latin typeface="Calibri" panose="020F0502020204030204" pitchFamily="34" charset="0"/>
                <a:ea typeface="Calibri" panose="020F0502020204030204" pitchFamily="34" charset="0"/>
                <a:cs typeface="Times New Roman" panose="02020603050405020304" pitchFamily="18" charset="0"/>
              </a:rPr>
              <a:t>eliminates condensation</a:t>
            </a:r>
            <a:r>
              <a:rPr lang="en-SG" sz="2000" dirty="0">
                <a:latin typeface="Calibri" panose="020F0502020204030204" pitchFamily="34" charset="0"/>
                <a:ea typeface="Calibri" panose="020F0502020204030204" pitchFamily="34" charset="0"/>
                <a:cs typeface="Times New Roman" panose="02020603050405020304" pitchFamily="18" charset="0"/>
              </a:rPr>
              <a:t> on the surface of the wall, </a:t>
            </a:r>
            <a:r>
              <a:rPr lang="en-SG" sz="2000" b="1" dirty="0">
                <a:latin typeface="Calibri" panose="020F0502020204030204" pitchFamily="34" charset="0"/>
                <a:ea typeface="Calibri" panose="020F0502020204030204" pitchFamily="34" charset="0"/>
                <a:cs typeface="Times New Roman" panose="02020603050405020304" pitchFamily="18" charset="0"/>
              </a:rPr>
              <a:t>preventing</a:t>
            </a:r>
            <a:r>
              <a:rPr lang="en-SG" sz="2000" dirty="0">
                <a:latin typeface="Calibri" panose="020F0502020204030204" pitchFamily="34" charset="0"/>
                <a:ea typeface="Calibri" panose="020F0502020204030204" pitchFamily="34" charset="0"/>
                <a:cs typeface="Times New Roman" panose="02020603050405020304" pitchFamily="18" charset="0"/>
              </a:rPr>
              <a:t> the conditions for damp </a:t>
            </a:r>
            <a:r>
              <a:rPr lang="en-SG" sz="2000" b="1" dirty="0">
                <a:latin typeface="Calibri" panose="020F0502020204030204" pitchFamily="34" charset="0"/>
                <a:ea typeface="Calibri" panose="020F0502020204030204" pitchFamily="34" charset="0"/>
                <a:cs typeface="Times New Roman" panose="02020603050405020304" pitchFamily="18" charset="0"/>
              </a:rPr>
              <a:t>spores</a:t>
            </a:r>
            <a:r>
              <a:rPr lang="en-SG" sz="2000" dirty="0">
                <a:latin typeface="Calibri" panose="020F0502020204030204" pitchFamily="34" charset="0"/>
                <a:ea typeface="Calibri" panose="020F0502020204030204" pitchFamily="34" charset="0"/>
                <a:cs typeface="Times New Roman" panose="02020603050405020304" pitchFamily="18" charset="0"/>
              </a:rPr>
              <a:t> to grow, and keeps internal humidity levels within the 40-60% range which </a:t>
            </a:r>
            <a:r>
              <a:rPr lang="en-SG" sz="2000" b="1" dirty="0">
                <a:latin typeface="Calibri" panose="020F0502020204030204" pitchFamily="34" charset="0"/>
                <a:ea typeface="Calibri" panose="020F0502020204030204" pitchFamily="34" charset="0"/>
                <a:cs typeface="Times New Roman" panose="02020603050405020304" pitchFamily="18" charset="0"/>
              </a:rPr>
              <a:t>inhibits</a:t>
            </a:r>
            <a:r>
              <a:rPr lang="en-SG" sz="2000" dirty="0">
                <a:latin typeface="Calibri" panose="020F0502020204030204" pitchFamily="34" charset="0"/>
                <a:ea typeface="Calibri" panose="020F0502020204030204" pitchFamily="34" charset="0"/>
                <a:cs typeface="Times New Roman" panose="02020603050405020304" pitchFamily="18" charset="0"/>
              </a:rPr>
              <a:t> the growth of </a:t>
            </a:r>
            <a:r>
              <a:rPr lang="en-SG" sz="2000" b="1" dirty="0">
                <a:latin typeface="Calibri" panose="020F0502020204030204" pitchFamily="34" charset="0"/>
                <a:ea typeface="Calibri" panose="020F0502020204030204" pitchFamily="34" charset="0"/>
                <a:cs typeface="Times New Roman" panose="02020603050405020304" pitchFamily="18" charset="0"/>
              </a:rPr>
              <a:t>viruses</a:t>
            </a:r>
            <a:r>
              <a:rPr lang="en-SG" sz="2000" dirty="0">
                <a:latin typeface="Calibri" panose="020F0502020204030204" pitchFamily="34" charset="0"/>
                <a:ea typeface="Calibri" panose="020F0502020204030204" pitchFamily="34" charset="0"/>
                <a:cs typeface="Times New Roman" panose="02020603050405020304" pitchFamily="18" charset="0"/>
              </a:rPr>
              <a:t> and </a:t>
            </a:r>
            <a:r>
              <a:rPr lang="en-SG" sz="2000" b="1" dirty="0">
                <a:latin typeface="Calibri" panose="020F0502020204030204" pitchFamily="34" charset="0"/>
                <a:ea typeface="Calibri" panose="020F0502020204030204" pitchFamily="34" charset="0"/>
                <a:cs typeface="Times New Roman" panose="02020603050405020304" pitchFamily="18" charset="0"/>
              </a:rPr>
              <a:t>bacteria</a:t>
            </a:r>
            <a:r>
              <a:rPr lang="en-SG" sz="2000" dirty="0">
                <a:latin typeface="Calibri" panose="020F0502020204030204" pitchFamily="34" charset="0"/>
                <a:ea typeface="Calibri" panose="020F0502020204030204" pitchFamily="34" charset="0"/>
                <a:cs typeface="Times New Roman" panose="02020603050405020304" pitchFamily="18" charset="0"/>
              </a:rPr>
              <a:t>. All of this is achieved without the need for mechanical ventilation systems.</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SG" sz="2000" dirty="0">
                <a:latin typeface="Calibri" panose="020F0502020204030204" pitchFamily="34" charset="0"/>
                <a:ea typeface="Calibri" panose="020F0502020204030204" pitchFamily="34" charset="0"/>
                <a:cs typeface="Times New Roman" panose="02020603050405020304" pitchFamily="18" charset="0"/>
              </a:rPr>
              <a:t>CHEMICAL-FREE (on fire, rot, </a:t>
            </a:r>
            <a:r>
              <a:rPr lang="en-SG" sz="2000" dirty="0" err="1">
                <a:latin typeface="Calibri" panose="020F0502020204030204" pitchFamily="34" charset="0"/>
                <a:ea typeface="Calibri" panose="020F0502020204030204" pitchFamily="34" charset="0"/>
                <a:cs typeface="Times New Roman" panose="02020603050405020304" pitchFamily="18" charset="0"/>
              </a:rPr>
              <a:t>mold</a:t>
            </a:r>
            <a:r>
              <a:rPr lang="en-SG" sz="2000" dirty="0">
                <a:latin typeface="Calibri" panose="020F0502020204030204" pitchFamily="34" charset="0"/>
                <a:ea typeface="Calibri" panose="020F0502020204030204" pitchFamily="34" charset="0"/>
                <a:cs typeface="Times New Roman" panose="02020603050405020304" pitchFamily="18" charset="0"/>
              </a:rPr>
              <a:t>)</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SG" sz="2000" dirty="0">
                <a:latin typeface="Calibri" panose="020F0502020204030204" pitchFamily="34" charset="0"/>
                <a:ea typeface="Calibri" panose="020F0502020204030204" pitchFamily="34" charset="0"/>
                <a:cs typeface="Times New Roman" panose="02020603050405020304" pitchFamily="18" charset="0"/>
              </a:rPr>
              <a:t>Because of the lime binder which coats every particle of hemp in the </a:t>
            </a:r>
            <a:r>
              <a:rPr lang="en-SG" sz="2000" dirty="0" err="1">
                <a:latin typeface="Calibri" panose="020F0502020204030204" pitchFamily="34" charset="0"/>
                <a:ea typeface="Calibri" panose="020F0502020204030204" pitchFamily="34" charset="0"/>
                <a:cs typeface="Times New Roman" panose="02020603050405020304" pitchFamily="18" charset="0"/>
              </a:rPr>
              <a:t>hempcrete</a:t>
            </a:r>
            <a:r>
              <a:rPr lang="en-SG" sz="2000" dirty="0">
                <a:latin typeface="Calibri" panose="020F0502020204030204" pitchFamily="34" charset="0"/>
                <a:ea typeface="Calibri" panose="020F0502020204030204" pitchFamily="34" charset="0"/>
                <a:cs typeface="Times New Roman" panose="02020603050405020304" pitchFamily="18" charset="0"/>
              </a:rPr>
              <a:t> mixture, </a:t>
            </a:r>
            <a:r>
              <a:rPr lang="en-SG" sz="2000" dirty="0" err="1">
                <a:latin typeface="Calibri" panose="020F0502020204030204" pitchFamily="34" charset="0"/>
                <a:ea typeface="Calibri" panose="020F0502020204030204" pitchFamily="34" charset="0"/>
                <a:cs typeface="Times New Roman" panose="02020603050405020304" pitchFamily="18" charset="0"/>
              </a:rPr>
              <a:t>hempcrete</a:t>
            </a:r>
            <a:r>
              <a:rPr lang="en-SG" sz="2000" dirty="0">
                <a:latin typeface="Calibri" panose="020F0502020204030204" pitchFamily="34" charset="0"/>
                <a:ea typeface="Calibri" panose="020F0502020204030204" pitchFamily="34" charset="0"/>
                <a:cs typeface="Times New Roman" panose="02020603050405020304" pitchFamily="18" charset="0"/>
              </a:rPr>
              <a:t> achieves good ratings for </a:t>
            </a:r>
            <a:r>
              <a:rPr lang="en-SG" sz="2000" b="1" dirty="0">
                <a:latin typeface="Calibri" panose="020F0502020204030204" pitchFamily="34" charset="0"/>
                <a:ea typeface="Calibri" panose="020F0502020204030204" pitchFamily="34" charset="0"/>
                <a:cs typeface="Times New Roman" panose="02020603050405020304" pitchFamily="18" charset="0"/>
              </a:rPr>
              <a:t>fire-</a:t>
            </a:r>
            <a:r>
              <a:rPr lang="en-SG" sz="2000" dirty="0">
                <a:latin typeface="Calibri" panose="020F0502020204030204" pitchFamily="34" charset="0"/>
                <a:ea typeface="Calibri" panose="020F0502020204030204" pitchFamily="34" charset="0"/>
                <a:cs typeface="Times New Roman" panose="02020603050405020304" pitchFamily="18" charset="0"/>
              </a:rPr>
              <a:t>, </a:t>
            </a:r>
            <a:r>
              <a:rPr lang="en-SG" sz="2000" b="1" dirty="0">
                <a:latin typeface="Calibri" panose="020F0502020204030204" pitchFamily="34" charset="0"/>
                <a:ea typeface="Calibri" panose="020F0502020204030204" pitchFamily="34" charset="0"/>
                <a:cs typeface="Times New Roman" panose="02020603050405020304" pitchFamily="18" charset="0"/>
              </a:rPr>
              <a:t>rot-</a:t>
            </a:r>
            <a:r>
              <a:rPr lang="en-SG" sz="2000" dirty="0">
                <a:latin typeface="Calibri" panose="020F0502020204030204" pitchFamily="34" charset="0"/>
                <a:ea typeface="Calibri" panose="020F0502020204030204" pitchFamily="34" charset="0"/>
                <a:cs typeface="Times New Roman" panose="02020603050405020304" pitchFamily="18" charset="0"/>
              </a:rPr>
              <a:t>, and </a:t>
            </a:r>
            <a:r>
              <a:rPr lang="en-SG" sz="2000" b="1" dirty="0">
                <a:latin typeface="Calibri" panose="020F0502020204030204" pitchFamily="34" charset="0"/>
                <a:ea typeface="Calibri" panose="020F0502020204030204" pitchFamily="34" charset="0"/>
                <a:cs typeface="Times New Roman" panose="02020603050405020304" pitchFamily="18" charset="0"/>
              </a:rPr>
              <a:t>pest-resistance</a:t>
            </a:r>
            <a:r>
              <a:rPr lang="en-SG" sz="2000" dirty="0">
                <a:latin typeface="Calibri" panose="020F0502020204030204" pitchFamily="34" charset="0"/>
                <a:ea typeface="Calibri" panose="020F0502020204030204" pitchFamily="34" charset="0"/>
                <a:cs typeface="Times New Roman" panose="02020603050405020304" pitchFamily="18" charset="0"/>
              </a:rPr>
              <a:t>, without the need for additional treatment with potentially harmful chemicals. The fact that the structural frame is set within the </a:t>
            </a:r>
            <a:r>
              <a:rPr lang="en-SG" sz="2000" dirty="0" err="1">
                <a:latin typeface="Calibri" panose="020F0502020204030204" pitchFamily="34" charset="0"/>
                <a:ea typeface="Calibri" panose="020F0502020204030204" pitchFamily="34" charset="0"/>
                <a:cs typeface="Times New Roman" panose="02020603050405020304" pitchFamily="18" charset="0"/>
              </a:rPr>
              <a:t>hempcrete</a:t>
            </a:r>
            <a:r>
              <a:rPr lang="en-SG" sz="2000" dirty="0">
                <a:latin typeface="Calibri" panose="020F0502020204030204" pitchFamily="34" charset="0"/>
                <a:ea typeface="Calibri" panose="020F0502020204030204" pitchFamily="34" charset="0"/>
                <a:cs typeface="Times New Roman" panose="02020603050405020304" pitchFamily="18" charset="0"/>
              </a:rPr>
              <a:t> wall allows for untreated softwood to be used, further reducing the need for chemicals in the home.</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SG" sz="2000" dirty="0">
                <a:latin typeface="Calibri" panose="020F0502020204030204" pitchFamily="34" charset="0"/>
                <a:ea typeface="Calibri" panose="020F0502020204030204" pitchFamily="34" charset="0"/>
                <a:cs typeface="Times New Roman" panose="02020603050405020304" pitchFamily="18" charset="0"/>
              </a:rPr>
              <a:t>The presence of </a:t>
            </a:r>
            <a:r>
              <a:rPr lang="en-SG" sz="2000" b="1" dirty="0">
                <a:latin typeface="Calibri" panose="020F0502020204030204" pitchFamily="34" charset="0"/>
                <a:ea typeface="Calibri" panose="020F0502020204030204" pitchFamily="34" charset="0"/>
                <a:cs typeface="Times New Roman" panose="02020603050405020304" pitchFamily="18" charset="0"/>
              </a:rPr>
              <a:t>lime increases</a:t>
            </a:r>
            <a:r>
              <a:rPr lang="en-SG" sz="2000" dirty="0">
                <a:latin typeface="Calibri" panose="020F0502020204030204" pitchFamily="34" charset="0"/>
                <a:ea typeface="Calibri" panose="020F0502020204030204" pitchFamily="34" charset="0"/>
                <a:cs typeface="Times New Roman" panose="02020603050405020304" pitchFamily="18" charset="0"/>
              </a:rPr>
              <a:t> the </a:t>
            </a:r>
            <a:r>
              <a:rPr lang="en-SG" sz="2000" b="1" dirty="0">
                <a:latin typeface="Calibri" panose="020F0502020204030204" pitchFamily="34" charset="0"/>
                <a:ea typeface="Calibri" panose="020F0502020204030204" pitchFamily="34" charset="0"/>
                <a:cs typeface="Times New Roman" panose="02020603050405020304" pitchFamily="18" charset="0"/>
              </a:rPr>
              <a:t>pH</a:t>
            </a:r>
            <a:r>
              <a:rPr lang="en-SG" sz="2000" dirty="0">
                <a:latin typeface="Calibri" panose="020F0502020204030204" pitchFamily="34" charset="0"/>
                <a:ea typeface="Calibri" panose="020F0502020204030204" pitchFamily="34" charset="0"/>
                <a:cs typeface="Times New Roman" panose="02020603050405020304" pitchFamily="18" charset="0"/>
              </a:rPr>
              <a:t> and is known to control or even </a:t>
            </a:r>
            <a:r>
              <a:rPr lang="en-SG" sz="2000" b="1" dirty="0">
                <a:latin typeface="Calibri" panose="020F0502020204030204" pitchFamily="34" charset="0"/>
                <a:ea typeface="Calibri" panose="020F0502020204030204" pitchFamily="34" charset="0"/>
                <a:cs typeface="Times New Roman" panose="02020603050405020304" pitchFamily="18" charset="0"/>
              </a:rPr>
              <a:t>kill</a:t>
            </a:r>
            <a:r>
              <a:rPr lang="en-SG" sz="2000" dirty="0">
                <a:latin typeface="Calibri" panose="020F0502020204030204" pitchFamily="34" charset="0"/>
                <a:ea typeface="Calibri" panose="020F0502020204030204" pitchFamily="34" charset="0"/>
                <a:cs typeface="Times New Roman" panose="02020603050405020304" pitchFamily="18" charset="0"/>
              </a:rPr>
              <a:t> off </a:t>
            </a:r>
            <a:r>
              <a:rPr lang="en-SG" sz="2000" b="1" dirty="0">
                <a:latin typeface="Calibri" panose="020F0502020204030204" pitchFamily="34" charset="0"/>
                <a:ea typeface="Calibri" panose="020F0502020204030204" pitchFamily="34" charset="0"/>
                <a:cs typeface="Times New Roman" panose="02020603050405020304" pitchFamily="18" charset="0"/>
              </a:rPr>
              <a:t>fungus, bacteria</a:t>
            </a:r>
            <a:r>
              <a:rPr lang="en-SG" sz="2000" dirty="0">
                <a:latin typeface="Calibri" panose="020F0502020204030204" pitchFamily="34" charset="0"/>
                <a:ea typeface="Calibri" panose="020F0502020204030204" pitchFamily="34" charset="0"/>
                <a:cs typeface="Times New Roman" panose="02020603050405020304" pitchFamily="18" charset="0"/>
              </a:rPr>
              <a:t> and </a:t>
            </a:r>
            <a:r>
              <a:rPr lang="en-SG" sz="2000" b="1" dirty="0">
                <a:latin typeface="Calibri" panose="020F0502020204030204" pitchFamily="34" charset="0"/>
                <a:ea typeface="Calibri" panose="020F0502020204030204" pitchFamily="34" charset="0"/>
                <a:cs typeface="Times New Roman" panose="02020603050405020304" pitchFamily="18" charset="0"/>
              </a:rPr>
              <a:t>virus</a:t>
            </a:r>
            <a:r>
              <a:rPr lang="en-SG" sz="2000" dirty="0">
                <a:latin typeface="Calibri" panose="020F0502020204030204" pitchFamily="34" charset="0"/>
                <a:ea typeface="Calibri" panose="020F0502020204030204" pitchFamily="34" charset="0"/>
                <a:cs typeface="Times New Roman" panose="02020603050405020304" pitchFamily="18" charset="0"/>
              </a:rPr>
              <a:t>.  It is a natural anti-microbial substance.</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5044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2254" y="135970"/>
            <a:ext cx="8609047" cy="6354432"/>
          </a:xfrm>
          <a:prstGeom prst="rect">
            <a:avLst/>
          </a:prstGeom>
        </p:spPr>
        <p:txBody>
          <a:bodyPr wrap="square">
            <a:spAutoFit/>
          </a:bodyPr>
          <a:lstStyle/>
          <a:p>
            <a:pPr>
              <a:lnSpc>
                <a:spcPct val="107000"/>
              </a:lnSpc>
              <a:spcAft>
                <a:spcPts val="800"/>
              </a:spcAft>
            </a:pPr>
            <a:r>
              <a:rPr lang="en-SG" sz="3200" b="1" dirty="0">
                <a:latin typeface="Calibri" panose="020F0502020204030204" pitchFamily="34" charset="0"/>
                <a:ea typeface="Calibri" panose="020F0502020204030204" pitchFamily="34" charset="0"/>
                <a:cs typeface="Times New Roman" panose="02020603050405020304" pitchFamily="18" charset="0"/>
              </a:rPr>
              <a:t>Is Hempcrete termite resistant?</a:t>
            </a:r>
            <a:br>
              <a:rPr lang="en-SG" sz="3200" dirty="0">
                <a:latin typeface="Calibri" panose="020F0502020204030204" pitchFamily="34" charset="0"/>
                <a:ea typeface="Calibri" panose="020F0502020204030204" pitchFamily="34" charset="0"/>
                <a:cs typeface="Times New Roman" panose="02020603050405020304" pitchFamily="18" charset="0"/>
              </a:rPr>
            </a:br>
            <a:endParaRPr lang="en-SG" sz="3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SG" sz="2000" dirty="0">
                <a:latin typeface="Calibri" panose="020F0502020204030204" pitchFamily="34" charset="0"/>
                <a:ea typeface="Calibri" panose="020F0502020204030204" pitchFamily="34" charset="0"/>
                <a:cs typeface="Times New Roman" panose="02020603050405020304" pitchFamily="18" charset="0"/>
              </a:rPr>
              <a:t>Absolutely. John French, a leading Queensland and international entomologist, has tested Hempcrete in the Northern Territory and Queensland with no effect on the Hempcrete samples.</a:t>
            </a:r>
          </a:p>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SG"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endParaRPr lang="en-SG"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SG" sz="2000" u="sng" dirty="0">
                <a:latin typeface="Calibri" panose="020F0502020204030204" pitchFamily="34" charset="0"/>
                <a:ea typeface="Calibri" panose="020F0502020204030204" pitchFamily="34" charset="0"/>
                <a:cs typeface="Times New Roman" panose="02020603050405020304" pitchFamily="18" charset="0"/>
              </a:rPr>
              <a:t>References</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SG" sz="2000" dirty="0" err="1">
                <a:latin typeface="Calibri" panose="020F0502020204030204" pitchFamily="34" charset="0"/>
                <a:ea typeface="Calibri" panose="020F0502020204030204" pitchFamily="34" charset="0"/>
                <a:cs typeface="Times New Roman" panose="02020603050405020304" pitchFamily="18" charset="0"/>
              </a:rPr>
              <a:t>Hempcrete</a:t>
            </a:r>
            <a:r>
              <a:rPr lang="en-SG" sz="2000" dirty="0">
                <a:latin typeface="Calibri" panose="020F0502020204030204" pitchFamily="34" charset="0"/>
                <a:ea typeface="Calibri" panose="020F0502020204030204" pitchFamily="34" charset="0"/>
                <a:cs typeface="Times New Roman" panose="02020603050405020304" pitchFamily="18" charset="0"/>
              </a:rPr>
              <a:t> as a Sustainable Building Material, Joseph Updike, South Dakota School of Mines and Technology</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SG" sz="2000" dirty="0">
                <a:latin typeface="Calibri" panose="020F0502020204030204" pitchFamily="34" charset="0"/>
                <a:ea typeface="Calibri" panose="020F0502020204030204" pitchFamily="34" charset="0"/>
                <a:cs typeface="Times New Roman" panose="02020603050405020304" pitchFamily="18" charset="0"/>
              </a:rPr>
              <a:t>The Thermal Performance of </a:t>
            </a:r>
            <a:r>
              <a:rPr lang="en-SG" sz="2000" dirty="0" err="1">
                <a:latin typeface="Calibri" panose="020F0502020204030204" pitchFamily="34" charset="0"/>
                <a:ea typeface="Calibri" panose="020F0502020204030204" pitchFamily="34" charset="0"/>
                <a:cs typeface="Times New Roman" panose="02020603050405020304" pitchFamily="18" charset="0"/>
              </a:rPr>
              <a:t>Hempcrete</a:t>
            </a:r>
            <a:r>
              <a:rPr lang="en-SG" sz="2000" dirty="0">
                <a:latin typeface="Calibri" panose="020F0502020204030204" pitchFamily="34" charset="0"/>
                <a:ea typeface="Calibri" panose="020F0502020204030204" pitchFamily="34" charset="0"/>
                <a:cs typeface="Times New Roman" panose="02020603050405020304" pitchFamily="18" charset="0"/>
              </a:rPr>
              <a:t>, American Lime Technologies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SG" sz="2000" dirty="0" err="1">
                <a:latin typeface="Calibri" panose="020F0502020204030204" pitchFamily="34" charset="0"/>
                <a:ea typeface="Calibri" panose="020F0502020204030204" pitchFamily="34" charset="0"/>
                <a:cs typeface="Times New Roman" panose="02020603050405020304" pitchFamily="18" charset="0"/>
              </a:rPr>
              <a:t>Greencore</a:t>
            </a:r>
            <a:r>
              <a:rPr lang="en-SG" sz="2000" dirty="0">
                <a:latin typeface="Calibri" panose="020F0502020204030204" pitchFamily="34" charset="0"/>
                <a:ea typeface="Calibri" panose="020F0502020204030204" pitchFamily="34" charset="0"/>
                <a:cs typeface="Times New Roman" panose="02020603050405020304" pitchFamily="18" charset="0"/>
              </a:rPr>
              <a:t> Construction</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SG" sz="2000" dirty="0">
                <a:latin typeface="Calibri" panose="020F0502020204030204" pitchFamily="34" charset="0"/>
                <a:ea typeface="Calibri" panose="020F0502020204030204" pitchFamily="34" charset="0"/>
                <a:cs typeface="Times New Roman" panose="02020603050405020304" pitchFamily="18" charset="0"/>
              </a:rPr>
              <a:t>Hemp Lime Technology, </a:t>
            </a:r>
            <a:r>
              <a:rPr lang="en-SG" sz="2000" dirty="0" err="1">
                <a:latin typeface="Calibri" panose="020F0502020204030204" pitchFamily="34" charset="0"/>
                <a:ea typeface="Calibri" panose="020F0502020204030204" pitchFamily="34" charset="0"/>
                <a:cs typeface="Times New Roman" panose="02020603050405020304" pitchFamily="18" charset="0"/>
              </a:rPr>
              <a:t>Tradical</a:t>
            </a:r>
            <a:r>
              <a:rPr lang="en-SG" sz="2000" dirty="0">
                <a:latin typeface="Calibri" panose="020F0502020204030204" pitchFamily="34" charset="0"/>
                <a:ea typeface="Calibri" panose="020F0502020204030204" pitchFamily="34" charset="0"/>
                <a:cs typeface="Times New Roman" panose="02020603050405020304" pitchFamily="18" charset="0"/>
              </a:rPr>
              <a:t>® </a:t>
            </a:r>
            <a:r>
              <a:rPr lang="en-SG" sz="2000" dirty="0" err="1">
                <a:latin typeface="Calibri" panose="020F0502020204030204" pitchFamily="34" charset="0"/>
                <a:ea typeface="Calibri" panose="020F0502020204030204" pitchFamily="34" charset="0"/>
                <a:cs typeface="Times New Roman" panose="02020603050405020304" pitchFamily="18" charset="0"/>
              </a:rPr>
              <a:t>Hemcrete</a:t>
            </a:r>
            <a:r>
              <a:rPr lang="en-SG" sz="2000" dirty="0">
                <a:latin typeface="Calibri" panose="020F0502020204030204" pitchFamily="34" charset="0"/>
                <a:ea typeface="Calibri" panose="020F0502020204030204" pitchFamily="34" charset="0"/>
                <a:cs typeface="Times New Roman" panose="02020603050405020304" pitchFamily="18" charset="0"/>
              </a:rPr>
              <a:t>® Information Downloads</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SG" sz="2000" dirty="0">
                <a:latin typeface="Calibri" panose="020F0502020204030204" pitchFamily="34" charset="0"/>
                <a:ea typeface="Calibri" panose="020F0502020204030204" pitchFamily="34" charset="0"/>
                <a:cs typeface="Times New Roman" panose="02020603050405020304" pitchFamily="18" charset="0"/>
              </a:rPr>
              <a:t>Hydrated lime use in soils, Charmaine R Taylor</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BCBCA264-CE35-484A-BD51-517325813E09}"/>
              </a:ext>
            </a:extLst>
          </p:cNvPr>
          <p:cNvPicPr>
            <a:picLocks noChangeAspect="1"/>
          </p:cNvPicPr>
          <p:nvPr/>
        </p:nvPicPr>
        <p:blipFill>
          <a:blip r:embed="rId2"/>
          <a:stretch>
            <a:fillRect/>
          </a:stretch>
        </p:blipFill>
        <p:spPr>
          <a:xfrm>
            <a:off x="10058400" y="848650"/>
            <a:ext cx="2133600" cy="2000250"/>
          </a:xfrm>
          <a:prstGeom prst="rect">
            <a:avLst/>
          </a:prstGeom>
        </p:spPr>
      </p:pic>
    </p:spTree>
    <p:extLst>
      <p:ext uri="{BB962C8B-B14F-4D97-AF65-F5344CB8AC3E}">
        <p14:creationId xmlns:p14="http://schemas.microsoft.com/office/powerpoint/2010/main" val="1133163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731FF-E638-4373-BF15-0BE6BDB24777}"/>
              </a:ext>
            </a:extLst>
          </p:cNvPr>
          <p:cNvSpPr>
            <a:spLocks noGrp="1"/>
          </p:cNvSpPr>
          <p:nvPr>
            <p:ph type="title"/>
          </p:nvPr>
        </p:nvSpPr>
        <p:spPr/>
        <p:txBody>
          <a:bodyPr>
            <a:normAutofit/>
          </a:bodyPr>
          <a:lstStyle/>
          <a:p>
            <a:r>
              <a:rPr lang="en-SG" dirty="0"/>
              <a:t>Hemp Builds, Old and New</a:t>
            </a:r>
          </a:p>
        </p:txBody>
      </p:sp>
      <p:sp>
        <p:nvSpPr>
          <p:cNvPr id="3" name="Content Placeholder 2">
            <a:extLst>
              <a:ext uri="{FF2B5EF4-FFF2-40B4-BE49-F238E27FC236}">
                <a16:creationId xmlns:a16="http://schemas.microsoft.com/office/drawing/2014/main" id="{D545EDA0-8D76-476A-8C24-42BB120F86CC}"/>
              </a:ext>
            </a:extLst>
          </p:cNvPr>
          <p:cNvSpPr>
            <a:spLocks noGrp="1"/>
          </p:cNvSpPr>
          <p:nvPr>
            <p:ph idx="1"/>
          </p:nvPr>
        </p:nvSpPr>
        <p:spPr>
          <a:xfrm>
            <a:off x="707010" y="1101808"/>
            <a:ext cx="6412880" cy="5024357"/>
          </a:xfrm>
        </p:spPr>
        <p:txBody>
          <a:bodyPr/>
          <a:lstStyle/>
          <a:p>
            <a:r>
              <a:rPr lang="en-SG" dirty="0"/>
              <a:t>Even though Europe has recently led in the designs and construction of hemp-based building materials, building with hemp is not new. The hempcrete design was likely modelled after a sixth-century bridge in southern France, which was built with hemp </a:t>
            </a:r>
            <a:r>
              <a:rPr lang="en-SG" dirty="0" err="1"/>
              <a:t>hurd</a:t>
            </a:r>
            <a:r>
              <a:rPr lang="en-SG" dirty="0"/>
              <a:t> and petrified lime.</a:t>
            </a:r>
          </a:p>
          <a:p>
            <a:endParaRPr lang="en-SG" dirty="0"/>
          </a:p>
        </p:txBody>
      </p:sp>
      <p:sp>
        <p:nvSpPr>
          <p:cNvPr id="4" name="Rectangle 3">
            <a:extLst>
              <a:ext uri="{FF2B5EF4-FFF2-40B4-BE49-F238E27FC236}">
                <a16:creationId xmlns:a16="http://schemas.microsoft.com/office/drawing/2014/main" id="{90C5A18E-EE8C-4C68-BC9F-4551EA5150FC}"/>
              </a:ext>
            </a:extLst>
          </p:cNvPr>
          <p:cNvSpPr/>
          <p:nvPr/>
        </p:nvSpPr>
        <p:spPr>
          <a:xfrm>
            <a:off x="707009" y="6199340"/>
            <a:ext cx="6412881" cy="253916"/>
          </a:xfrm>
          <a:prstGeom prst="rect">
            <a:avLst/>
          </a:prstGeom>
        </p:spPr>
        <p:txBody>
          <a:bodyPr wrap="square">
            <a:spAutoFit/>
          </a:bodyPr>
          <a:lstStyle/>
          <a:p>
            <a:r>
              <a:rPr lang="en-SG" sz="1050" dirty="0"/>
              <a:t>Source: https://www.hempbizjournal.com/building-with-hemp-a-carbon-sequestering-energy-efficient-solution/</a:t>
            </a:r>
          </a:p>
        </p:txBody>
      </p:sp>
      <p:pic>
        <p:nvPicPr>
          <p:cNvPr id="5" name="Picture 4">
            <a:extLst>
              <a:ext uri="{FF2B5EF4-FFF2-40B4-BE49-F238E27FC236}">
                <a16:creationId xmlns:a16="http://schemas.microsoft.com/office/drawing/2014/main" id="{004E156B-DCEB-4D92-B94E-9C74EB89571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02705" y="1722268"/>
            <a:ext cx="4818574" cy="3719744"/>
          </a:xfrm>
          <a:prstGeom prst="rect">
            <a:avLst/>
          </a:prstGeom>
        </p:spPr>
      </p:pic>
    </p:spTree>
    <p:extLst>
      <p:ext uri="{BB962C8B-B14F-4D97-AF65-F5344CB8AC3E}">
        <p14:creationId xmlns:p14="http://schemas.microsoft.com/office/powerpoint/2010/main" val="2321575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717A3-2D3F-4075-B851-7F928E1E46F4}"/>
              </a:ext>
            </a:extLst>
          </p:cNvPr>
          <p:cNvSpPr>
            <a:spLocks noGrp="1"/>
          </p:cNvSpPr>
          <p:nvPr>
            <p:ph type="title"/>
          </p:nvPr>
        </p:nvSpPr>
        <p:spPr/>
        <p:txBody>
          <a:bodyPr/>
          <a:lstStyle/>
          <a:p>
            <a:r>
              <a:rPr lang="en-SG" dirty="0"/>
              <a:t>Oldest known hemp building – Japan (&gt;320 years)</a:t>
            </a:r>
          </a:p>
        </p:txBody>
      </p:sp>
      <p:sp>
        <p:nvSpPr>
          <p:cNvPr id="3" name="Content Placeholder 2">
            <a:extLst>
              <a:ext uri="{FF2B5EF4-FFF2-40B4-BE49-F238E27FC236}">
                <a16:creationId xmlns:a16="http://schemas.microsoft.com/office/drawing/2014/main" id="{FE1E4C59-B8B1-4009-BBAB-AC6ED1A10502}"/>
              </a:ext>
            </a:extLst>
          </p:cNvPr>
          <p:cNvSpPr>
            <a:spLocks noGrp="1"/>
          </p:cNvSpPr>
          <p:nvPr>
            <p:ph idx="1"/>
          </p:nvPr>
        </p:nvSpPr>
        <p:spPr>
          <a:xfrm>
            <a:off x="707010" y="1101809"/>
            <a:ext cx="11252352" cy="1216726"/>
          </a:xfrm>
        </p:spPr>
        <p:txBody>
          <a:bodyPr>
            <a:normAutofit/>
          </a:bodyPr>
          <a:lstStyle/>
          <a:p>
            <a:pPr marL="0" indent="0">
              <a:buNone/>
            </a:pPr>
            <a:r>
              <a:rPr lang="en-SG" sz="2400" dirty="0"/>
              <a:t>This historic hemp house in Nagano was built in 1698. It is now recognised as a Japanese national heritage site. It was left to the village by Mr. Nakamura, its former village chief who founded the Asa no </a:t>
            </a:r>
            <a:r>
              <a:rPr lang="en-SG" sz="2400" dirty="0" err="1"/>
              <a:t>Yakata</a:t>
            </a:r>
            <a:r>
              <a:rPr lang="en-SG" sz="2400" dirty="0"/>
              <a:t> hemp museum. </a:t>
            </a:r>
          </a:p>
        </p:txBody>
      </p:sp>
      <p:pic>
        <p:nvPicPr>
          <p:cNvPr id="7" name="Picture 6">
            <a:extLst>
              <a:ext uri="{FF2B5EF4-FFF2-40B4-BE49-F238E27FC236}">
                <a16:creationId xmlns:a16="http://schemas.microsoft.com/office/drawing/2014/main" id="{37C35221-1D88-4842-A903-0B9A03FA147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57669" y="2650741"/>
            <a:ext cx="5036599" cy="3777449"/>
          </a:xfrm>
          <a:prstGeom prst="rect">
            <a:avLst/>
          </a:prstGeom>
        </p:spPr>
      </p:pic>
      <p:pic>
        <p:nvPicPr>
          <p:cNvPr id="9" name="Picture 8">
            <a:extLst>
              <a:ext uri="{FF2B5EF4-FFF2-40B4-BE49-F238E27FC236}">
                <a16:creationId xmlns:a16="http://schemas.microsoft.com/office/drawing/2014/main" id="{9CB9963F-D3C0-454E-8F3D-931841A7B6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7007623" y="2423603"/>
            <a:ext cx="4403326" cy="3302494"/>
          </a:xfrm>
          <a:prstGeom prst="rect">
            <a:avLst/>
          </a:prstGeom>
        </p:spPr>
      </p:pic>
    </p:spTree>
    <p:extLst>
      <p:ext uri="{BB962C8B-B14F-4D97-AF65-F5344CB8AC3E}">
        <p14:creationId xmlns:p14="http://schemas.microsoft.com/office/powerpoint/2010/main" val="3325330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8505D-5418-4977-B81A-2FF4AADD1CCC}"/>
              </a:ext>
            </a:extLst>
          </p:cNvPr>
          <p:cNvSpPr>
            <a:spLocks noGrp="1"/>
          </p:cNvSpPr>
          <p:nvPr>
            <p:ph type="title"/>
          </p:nvPr>
        </p:nvSpPr>
        <p:spPr/>
        <p:txBody>
          <a:bodyPr/>
          <a:lstStyle/>
          <a:p>
            <a:r>
              <a:rPr lang="en-SG" dirty="0" err="1"/>
              <a:t>Kenafcrete</a:t>
            </a:r>
            <a:r>
              <a:rPr lang="en-SG" dirty="0"/>
              <a:t>® Pilot Project – Sungai </a:t>
            </a:r>
            <a:r>
              <a:rPr lang="en-SG" dirty="0" err="1"/>
              <a:t>Balang</a:t>
            </a:r>
            <a:r>
              <a:rPr lang="en-SG" dirty="0"/>
              <a:t>, Johor </a:t>
            </a:r>
          </a:p>
        </p:txBody>
      </p:sp>
      <p:sp>
        <p:nvSpPr>
          <p:cNvPr id="3" name="Content Placeholder 2">
            <a:extLst>
              <a:ext uri="{FF2B5EF4-FFF2-40B4-BE49-F238E27FC236}">
                <a16:creationId xmlns:a16="http://schemas.microsoft.com/office/drawing/2014/main" id="{17C9800C-7F63-4289-9CF8-687BE4767AE2}"/>
              </a:ext>
            </a:extLst>
          </p:cNvPr>
          <p:cNvSpPr>
            <a:spLocks noGrp="1"/>
          </p:cNvSpPr>
          <p:nvPr>
            <p:ph idx="1"/>
          </p:nvPr>
        </p:nvSpPr>
        <p:spPr>
          <a:xfrm>
            <a:off x="707010" y="1101808"/>
            <a:ext cx="6248246" cy="5024357"/>
          </a:xfrm>
        </p:spPr>
        <p:txBody>
          <a:bodyPr/>
          <a:lstStyle/>
          <a:p>
            <a:r>
              <a:rPr lang="en-SG" dirty="0"/>
              <a:t>Built in August 2016</a:t>
            </a:r>
          </a:p>
          <a:p>
            <a:r>
              <a:rPr lang="en-SG" dirty="0"/>
              <a:t>Kept exposed to withstand the test of time &amp; elements</a:t>
            </a:r>
          </a:p>
        </p:txBody>
      </p:sp>
      <p:pic>
        <p:nvPicPr>
          <p:cNvPr id="4" name="Picture 3">
            <a:extLst>
              <a:ext uri="{FF2B5EF4-FFF2-40B4-BE49-F238E27FC236}">
                <a16:creationId xmlns:a16="http://schemas.microsoft.com/office/drawing/2014/main" id="{724347DC-63CB-4374-813D-057DBEEA5B4C}"/>
              </a:ext>
            </a:extLst>
          </p:cNvPr>
          <p:cNvPicPr>
            <a:picLocks noChangeAspect="1"/>
          </p:cNvPicPr>
          <p:nvPr/>
        </p:nvPicPr>
        <p:blipFill>
          <a:blip r:embed="rId2"/>
          <a:stretch>
            <a:fillRect/>
          </a:stretch>
        </p:blipFill>
        <p:spPr>
          <a:xfrm>
            <a:off x="7048870" y="1101808"/>
            <a:ext cx="4759597" cy="2684710"/>
          </a:xfrm>
          <a:prstGeom prst="rect">
            <a:avLst/>
          </a:prstGeom>
        </p:spPr>
      </p:pic>
      <p:pic>
        <p:nvPicPr>
          <p:cNvPr id="5" name="Picture 4">
            <a:extLst>
              <a:ext uri="{FF2B5EF4-FFF2-40B4-BE49-F238E27FC236}">
                <a16:creationId xmlns:a16="http://schemas.microsoft.com/office/drawing/2014/main" id="{AB32CA9E-5211-4EEA-B00F-023A78AA3242}"/>
              </a:ext>
            </a:extLst>
          </p:cNvPr>
          <p:cNvPicPr>
            <a:picLocks noChangeAspect="1"/>
          </p:cNvPicPr>
          <p:nvPr/>
        </p:nvPicPr>
        <p:blipFill>
          <a:blip r:embed="rId3"/>
          <a:stretch>
            <a:fillRect/>
          </a:stretch>
        </p:blipFill>
        <p:spPr>
          <a:xfrm>
            <a:off x="726803" y="2961488"/>
            <a:ext cx="6096000" cy="3438525"/>
          </a:xfrm>
          <a:prstGeom prst="rect">
            <a:avLst/>
          </a:prstGeom>
        </p:spPr>
      </p:pic>
      <p:pic>
        <p:nvPicPr>
          <p:cNvPr id="6" name="Picture 5">
            <a:extLst>
              <a:ext uri="{FF2B5EF4-FFF2-40B4-BE49-F238E27FC236}">
                <a16:creationId xmlns:a16="http://schemas.microsoft.com/office/drawing/2014/main" id="{ADFDA7FD-A203-4E3C-B465-A0100BDD40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48870" y="3859693"/>
            <a:ext cx="3773380" cy="2515587"/>
          </a:xfrm>
          <a:prstGeom prst="rect">
            <a:avLst/>
          </a:prstGeom>
        </p:spPr>
      </p:pic>
    </p:spTree>
    <p:extLst>
      <p:ext uri="{BB962C8B-B14F-4D97-AF65-F5344CB8AC3E}">
        <p14:creationId xmlns:p14="http://schemas.microsoft.com/office/powerpoint/2010/main" val="581035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A7045-5342-426F-AEFC-F45E2AADFECC}"/>
              </a:ext>
            </a:extLst>
          </p:cNvPr>
          <p:cNvSpPr>
            <a:spLocks noGrp="1"/>
          </p:cNvSpPr>
          <p:nvPr>
            <p:ph type="title"/>
          </p:nvPr>
        </p:nvSpPr>
        <p:spPr/>
        <p:txBody>
          <a:bodyPr>
            <a:normAutofit/>
          </a:bodyPr>
          <a:lstStyle/>
          <a:p>
            <a:r>
              <a:rPr lang="en-SG" dirty="0"/>
              <a:t>Product Strategy – Market Segmentation &amp; Objective</a:t>
            </a:r>
          </a:p>
        </p:txBody>
      </p:sp>
      <p:sp>
        <p:nvSpPr>
          <p:cNvPr id="3" name="Content Placeholder 2">
            <a:extLst>
              <a:ext uri="{FF2B5EF4-FFF2-40B4-BE49-F238E27FC236}">
                <a16:creationId xmlns:a16="http://schemas.microsoft.com/office/drawing/2014/main" id="{E1F33C51-6D43-4D26-B116-8824F886F58D}"/>
              </a:ext>
            </a:extLst>
          </p:cNvPr>
          <p:cNvSpPr>
            <a:spLocks noGrp="1"/>
          </p:cNvSpPr>
          <p:nvPr>
            <p:ph idx="1"/>
          </p:nvPr>
        </p:nvSpPr>
        <p:spPr/>
        <p:txBody>
          <a:bodyPr/>
          <a:lstStyle/>
          <a:p>
            <a:r>
              <a:rPr lang="en-SG" dirty="0"/>
              <a:t>Product Strategy – IDEAL FOR				</a:t>
            </a:r>
          </a:p>
          <a:p>
            <a:pPr lvl="1"/>
            <a:r>
              <a:rPr lang="en-SG" dirty="0"/>
              <a:t>Low cost housing				</a:t>
            </a:r>
          </a:p>
          <a:p>
            <a:pPr lvl="1"/>
            <a:r>
              <a:rPr lang="en-SG" dirty="0"/>
              <a:t>Schools</a:t>
            </a:r>
          </a:p>
          <a:p>
            <a:pPr lvl="1"/>
            <a:r>
              <a:rPr lang="en-SG" dirty="0"/>
              <a:t>Health Care Facilities</a:t>
            </a:r>
          </a:p>
          <a:p>
            <a:r>
              <a:rPr lang="en-SG" dirty="0"/>
              <a:t>Market Segmentation</a:t>
            </a:r>
          </a:p>
          <a:p>
            <a:pPr lvl="1"/>
            <a:r>
              <a:rPr lang="en-SG" dirty="0"/>
              <a:t>1,000,000 low cost houses by 2020</a:t>
            </a:r>
          </a:p>
          <a:p>
            <a:r>
              <a:rPr lang="en-SG" dirty="0"/>
              <a:t>Objective				</a:t>
            </a:r>
          </a:p>
          <a:p>
            <a:pPr lvl="1"/>
            <a:r>
              <a:rPr lang="en-SG" dirty="0"/>
              <a:t>Build good quality low cost houses for </a:t>
            </a:r>
          </a:p>
          <a:p>
            <a:pPr marL="457200" lvl="1" indent="0">
              <a:buNone/>
            </a:pPr>
            <a:r>
              <a:rPr lang="en-SG" dirty="0"/>
              <a:t>needy communities</a:t>
            </a:r>
          </a:p>
        </p:txBody>
      </p:sp>
      <p:sp>
        <p:nvSpPr>
          <p:cNvPr id="5" name="Rectangle 4">
            <a:extLst>
              <a:ext uri="{FF2B5EF4-FFF2-40B4-BE49-F238E27FC236}">
                <a16:creationId xmlns:a16="http://schemas.microsoft.com/office/drawing/2014/main" id="{1E37F174-A5EF-4341-8C1C-2D6983EA18F6}"/>
              </a:ext>
            </a:extLst>
          </p:cNvPr>
          <p:cNvSpPr/>
          <p:nvPr/>
        </p:nvSpPr>
        <p:spPr>
          <a:xfrm>
            <a:off x="6939645" y="1122356"/>
            <a:ext cx="5014452" cy="601341"/>
          </a:xfrm>
          <a:prstGeom prst="rect">
            <a:avLst/>
          </a:pr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Current Conditions in Malaysia: </a:t>
            </a:r>
          </a:p>
          <a:p>
            <a:pPr algn="ctr"/>
            <a:r>
              <a:rPr lang="en-US" sz="2000" b="1" dirty="0"/>
              <a:t>Low-cost housing is high-cost &amp; poor-quality</a:t>
            </a:r>
          </a:p>
        </p:txBody>
      </p:sp>
      <p:pic>
        <p:nvPicPr>
          <p:cNvPr id="6" name="Picture 4" descr="https://gallery.thelongestwayhome.com/img/s8/v11/p251701233-4.jpg">
            <a:extLst>
              <a:ext uri="{FF2B5EF4-FFF2-40B4-BE49-F238E27FC236}">
                <a16:creationId xmlns:a16="http://schemas.microsoft.com/office/drawing/2014/main" id="{07DF8F2B-77BD-4A7A-9A53-09C79F5241BD}"/>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190334" y="1723697"/>
            <a:ext cx="3131608" cy="2348706"/>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8" name="Picture 10" descr="https://gallery.thelongestwayhome.com/img/s2/v1/p389592468-4.jpg">
            <a:extLst>
              <a:ext uri="{FF2B5EF4-FFF2-40B4-BE49-F238E27FC236}">
                <a16:creationId xmlns:a16="http://schemas.microsoft.com/office/drawing/2014/main" id="{76C103D0-E3A9-454E-A049-228D8F838C2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514832" y="4072403"/>
            <a:ext cx="2959510" cy="2219633"/>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7" name="Picture 8" descr="http://2.bp.blogspot.com/_Wl0jKX5mxd8/TGEMVQttZCI/AAAAAAAAB7w/w4iqHH6AlMw/s1600/IMG_2077.JPG">
            <a:extLst>
              <a:ext uri="{FF2B5EF4-FFF2-40B4-BE49-F238E27FC236}">
                <a16:creationId xmlns:a16="http://schemas.microsoft.com/office/drawing/2014/main" id="{F4446B42-C7FC-49B6-B141-F9B85EFD4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994587" y="2723591"/>
            <a:ext cx="2959510" cy="2219633"/>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6365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14-Day Timeline for house construction (700 </a:t>
            </a:r>
            <a:r>
              <a:rPr lang="en-US" dirty="0" err="1"/>
              <a:t>sqf</a:t>
            </a:r>
            <a:r>
              <a:rPr lang="en-US" dirty="0"/>
              <a:t>)</a:t>
            </a:r>
            <a:endParaRPr lang="en-MY" dirty="0"/>
          </a:p>
        </p:txBody>
      </p:sp>
      <p:sp>
        <p:nvSpPr>
          <p:cNvPr id="3" name="Content Placeholder 2"/>
          <p:cNvSpPr>
            <a:spLocks noGrp="1"/>
          </p:cNvSpPr>
          <p:nvPr>
            <p:ph idx="1"/>
          </p:nvPr>
        </p:nvSpPr>
        <p:spPr>
          <a:xfrm>
            <a:off x="662173" y="1153010"/>
            <a:ext cx="3670130" cy="2735413"/>
          </a:xfrm>
        </p:spPr>
        <p:txBody>
          <a:bodyPr>
            <a:normAutofit/>
          </a:bodyPr>
          <a:lstStyle/>
          <a:p>
            <a:pPr marL="0" indent="0">
              <a:buNone/>
            </a:pPr>
            <a:r>
              <a:rPr lang="en-US" sz="2000" dirty="0"/>
              <a:t>Civil Works 		4 days</a:t>
            </a:r>
          </a:p>
          <a:p>
            <a:pPr marL="0" indent="0">
              <a:buNone/>
            </a:pPr>
            <a:r>
              <a:rPr lang="en-US" sz="2000" dirty="0"/>
              <a:t>Structural Works		2 days</a:t>
            </a:r>
          </a:p>
          <a:p>
            <a:pPr marL="0" indent="0">
              <a:buNone/>
            </a:pPr>
            <a:r>
              <a:rPr lang="en-US" sz="2000" dirty="0"/>
              <a:t>Roofing Structure		2 days</a:t>
            </a:r>
          </a:p>
          <a:p>
            <a:pPr marL="0" indent="0">
              <a:buNone/>
            </a:pPr>
            <a:r>
              <a:rPr lang="en-US" sz="2000" dirty="0"/>
              <a:t>M&amp;E			3 days</a:t>
            </a:r>
          </a:p>
          <a:p>
            <a:pPr marL="0" indent="0">
              <a:buNone/>
            </a:pPr>
            <a:r>
              <a:rPr lang="en-US" sz="2000" dirty="0"/>
              <a:t>Architectural Finishing	3 days</a:t>
            </a:r>
          </a:p>
          <a:p>
            <a:pPr marL="0" indent="0">
              <a:buNone/>
            </a:pPr>
            <a:endParaRPr lang="en-US" sz="2000" dirty="0"/>
          </a:p>
          <a:p>
            <a:pPr marL="0" indent="0">
              <a:buNone/>
            </a:pPr>
            <a:r>
              <a:rPr lang="en-US" sz="2000" b="1" dirty="0"/>
              <a:t>Total 14 days to complete</a:t>
            </a:r>
          </a:p>
          <a:p>
            <a:pPr marL="0" indent="0">
              <a:buNone/>
            </a:pPr>
            <a:endParaRPr lang="en-MY" dirty="0"/>
          </a:p>
        </p:txBody>
      </p:sp>
      <p:graphicFrame>
        <p:nvGraphicFramePr>
          <p:cNvPr id="4" name="Table 3">
            <a:extLst>
              <a:ext uri="{FF2B5EF4-FFF2-40B4-BE49-F238E27FC236}">
                <a16:creationId xmlns:a16="http://schemas.microsoft.com/office/drawing/2014/main" id="{E5022C7D-98E0-4FFB-A0A5-5D0E07F9760B}"/>
              </a:ext>
            </a:extLst>
          </p:cNvPr>
          <p:cNvGraphicFramePr>
            <a:graphicFrameLocks noGrp="1"/>
          </p:cNvGraphicFramePr>
          <p:nvPr>
            <p:extLst>
              <p:ext uri="{D42A27DB-BD31-4B8C-83A1-F6EECF244321}">
                <p14:modId xmlns:p14="http://schemas.microsoft.com/office/powerpoint/2010/main" val="3938397213"/>
              </p:ext>
            </p:extLst>
          </p:nvPr>
        </p:nvGraphicFramePr>
        <p:xfrm>
          <a:off x="4563122" y="1128133"/>
          <a:ext cx="7336863" cy="5067750"/>
        </p:xfrm>
        <a:graphic>
          <a:graphicData uri="http://schemas.openxmlformats.org/drawingml/2006/table">
            <a:tbl>
              <a:tblPr/>
              <a:tblGrid>
                <a:gridCol w="837487">
                  <a:extLst>
                    <a:ext uri="{9D8B030D-6E8A-4147-A177-3AD203B41FA5}">
                      <a16:colId xmlns:a16="http://schemas.microsoft.com/office/drawing/2014/main" val="3672381177"/>
                    </a:ext>
                  </a:extLst>
                </a:gridCol>
                <a:gridCol w="1356494">
                  <a:extLst>
                    <a:ext uri="{9D8B030D-6E8A-4147-A177-3AD203B41FA5}">
                      <a16:colId xmlns:a16="http://schemas.microsoft.com/office/drawing/2014/main" val="352133684"/>
                    </a:ext>
                  </a:extLst>
                </a:gridCol>
                <a:gridCol w="5142882">
                  <a:extLst>
                    <a:ext uri="{9D8B030D-6E8A-4147-A177-3AD203B41FA5}">
                      <a16:colId xmlns:a16="http://schemas.microsoft.com/office/drawing/2014/main" val="2962219307"/>
                    </a:ext>
                  </a:extLst>
                </a:gridCol>
              </a:tblGrid>
              <a:tr h="212588">
                <a:tc>
                  <a:txBody>
                    <a:bodyPr/>
                    <a:lstStyle/>
                    <a:p>
                      <a:pPr algn="ctr" fontAlgn="ctr"/>
                      <a:r>
                        <a:rPr lang="en-SG" sz="1400" b="1" i="0" u="sng" strike="noStrike">
                          <a:solidFill>
                            <a:srgbClr val="000000"/>
                          </a:solidFill>
                          <a:effectLst/>
                          <a:latin typeface="Arial Narrow" panose="020B0606020202030204" pitchFamily="34" charset="0"/>
                        </a:rPr>
                        <a:t> Day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400" b="1" i="0" u="sng" strike="noStrike">
                          <a:solidFill>
                            <a:srgbClr val="000000"/>
                          </a:solidFill>
                          <a:effectLst/>
                          <a:latin typeface="Arial Narrow" panose="020B0606020202030204" pitchFamily="34" charset="0"/>
                        </a:rPr>
                        <a:t>Phase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400" b="1" i="0" u="sng" strike="noStrike">
                          <a:solidFill>
                            <a:srgbClr val="000000"/>
                          </a:solidFill>
                          <a:effectLst/>
                          <a:latin typeface="Arial Narrow" panose="020B0606020202030204" pitchFamily="34" charset="0"/>
                        </a:rPr>
                        <a:t> Planned Schedule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8961901"/>
                  </a:ext>
                </a:extLst>
              </a:tr>
              <a:tr h="212588">
                <a:tc>
                  <a:txBody>
                    <a:bodyPr/>
                    <a:lstStyle/>
                    <a:p>
                      <a:pPr algn="ctr" fontAlgn="ctr"/>
                      <a:r>
                        <a:rPr lang="en-SG" sz="1400" b="0" i="0" u="none" strike="noStrike">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400" b="0" i="0" u="none" strike="noStrike">
                          <a:solidFill>
                            <a:srgbClr val="000000"/>
                          </a:solidFill>
                          <a:effectLst/>
                          <a:latin typeface="Arial Narrow" panose="020B0606020202030204" pitchFamily="34" charset="0"/>
                        </a:rPr>
                        <a:t>Site Clearance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SG" sz="1400" b="0" i="0" u="none" strike="noStrike">
                          <a:solidFill>
                            <a:srgbClr val="000000"/>
                          </a:solidFill>
                          <a:effectLst/>
                          <a:latin typeface="Arial Narrow" panose="020B0606020202030204" pitchFamily="34" charset="0"/>
                        </a:rPr>
                        <a:t>Completed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1668831"/>
                  </a:ext>
                </a:extLst>
              </a:tr>
              <a:tr h="212588">
                <a:tc>
                  <a:txBody>
                    <a:bodyPr/>
                    <a:lstStyle/>
                    <a:p>
                      <a:pPr algn="ctr" fontAlgn="ctr"/>
                      <a:r>
                        <a:rPr lang="en-SG" sz="1400" b="0" i="0" u="none" strike="noStrike">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400" b="0" i="0" u="none" strike="noStrike">
                          <a:solidFill>
                            <a:srgbClr val="000000"/>
                          </a:solidFill>
                          <a:effectLst/>
                          <a:latin typeface="Arial Narrow" panose="020B0606020202030204" pitchFamily="34" charset="0"/>
                        </a:rPr>
                        <a:t>Mobilsation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SG" sz="1400" b="0" i="0" u="none" strike="noStrike">
                          <a:solidFill>
                            <a:srgbClr val="000000"/>
                          </a:solidFill>
                          <a:effectLst/>
                          <a:latin typeface="Arial Narrow" panose="020B0606020202030204" pitchFamily="34" charset="0"/>
                        </a:rPr>
                        <a:t>Material Arrival on site in Advance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7892470"/>
                  </a:ext>
                </a:extLst>
              </a:tr>
              <a:tr h="212588">
                <a:tc>
                  <a:txBody>
                    <a:bodyPr/>
                    <a:lstStyle/>
                    <a:p>
                      <a:pPr algn="ctr" fontAlgn="ctr"/>
                      <a:r>
                        <a:rPr lang="en-SG" sz="1400" b="0" i="0" u="none" strike="noStrike">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SG" sz="12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SG" sz="12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6102907"/>
                  </a:ext>
                </a:extLst>
              </a:tr>
              <a:tr h="212588">
                <a:tc>
                  <a:txBody>
                    <a:bodyPr/>
                    <a:lstStyle/>
                    <a:p>
                      <a:pPr algn="ctr" fontAlgn="ctr"/>
                      <a:r>
                        <a:rPr lang="en-SG" sz="1400" b="0" i="0" u="none" strike="noStrike">
                          <a:solidFill>
                            <a:srgbClr val="000000"/>
                          </a:solidFill>
                          <a:effectLst/>
                          <a:latin typeface="Arial Narrow" panose="020B0606020202030204" pitchFamily="34" charset="0"/>
                        </a:rPr>
                        <a:t>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SG" sz="1400" b="0" i="0" u="none" strike="noStrike">
                          <a:solidFill>
                            <a:srgbClr val="000000"/>
                          </a:solidFill>
                          <a:effectLst/>
                          <a:latin typeface="Arial Narrow" panose="020B0606020202030204" pitchFamily="34" charset="0"/>
                        </a:rPr>
                        <a:t>Civil Works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SG" sz="1400" b="0" i="0" u="none" strike="noStrike">
                          <a:solidFill>
                            <a:srgbClr val="000000"/>
                          </a:solidFill>
                          <a:effectLst/>
                          <a:latin typeface="Arial Narrow" panose="020B0606020202030204" pitchFamily="34" charset="0"/>
                        </a:rPr>
                        <a:t>Earth Works, Site Setting, Crusher Run, Ground Compaction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588853525"/>
                  </a:ext>
                </a:extLst>
              </a:tr>
              <a:tr h="212588">
                <a:tc>
                  <a:txBody>
                    <a:bodyPr/>
                    <a:lstStyle/>
                    <a:p>
                      <a:pPr algn="ctr" fontAlgn="ctr"/>
                      <a:r>
                        <a:rPr lang="en-SG" sz="1400" b="0" i="0" u="none" strike="noStrike">
                          <a:solidFill>
                            <a:srgbClr val="000000"/>
                          </a:solidFill>
                          <a:effectLst/>
                          <a:latin typeface="Arial Narrow" panose="020B0606020202030204" pitchFamily="34"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SG" sz="1400" b="0" i="0" u="none" strike="noStrike">
                          <a:solidFill>
                            <a:srgbClr val="000000"/>
                          </a:solidFill>
                          <a:effectLst/>
                          <a:latin typeface="Arial Narrow" panose="020B0606020202030204" pitchFamily="34" charset="0"/>
                        </a:rPr>
                        <a:t>Civil Works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SG" sz="1400" b="0" i="0" u="none" strike="noStrike">
                          <a:solidFill>
                            <a:srgbClr val="000000"/>
                          </a:solidFill>
                          <a:effectLst/>
                          <a:latin typeface="Arial Narrow" panose="020B0606020202030204" pitchFamily="34" charset="0"/>
                        </a:rPr>
                        <a:t>Battery Piles / Septic System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672477138"/>
                  </a:ext>
                </a:extLst>
              </a:tr>
              <a:tr h="212588">
                <a:tc>
                  <a:txBody>
                    <a:bodyPr/>
                    <a:lstStyle/>
                    <a:p>
                      <a:pPr algn="ctr" fontAlgn="ctr"/>
                      <a:r>
                        <a:rPr lang="en-SG" sz="1400" b="0" i="0" u="none" strike="noStrike">
                          <a:solidFill>
                            <a:srgbClr val="000000"/>
                          </a:solidFill>
                          <a:effectLst/>
                          <a:latin typeface="Arial Narrow" panose="020B0606020202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SG" sz="1400" b="0" i="0" u="none" strike="noStrike">
                          <a:solidFill>
                            <a:srgbClr val="000000"/>
                          </a:solidFill>
                          <a:effectLst/>
                          <a:latin typeface="Arial Narrow" panose="020B0606020202030204" pitchFamily="34" charset="0"/>
                        </a:rPr>
                        <a:t>Civil Works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SG" sz="1400" b="0" i="0" u="none" strike="noStrike">
                          <a:solidFill>
                            <a:srgbClr val="000000"/>
                          </a:solidFill>
                          <a:effectLst/>
                          <a:latin typeface="Arial Narrow" panose="020B0606020202030204" pitchFamily="34" charset="0"/>
                        </a:rPr>
                        <a:t>Foundations - LiB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58205602"/>
                  </a:ext>
                </a:extLst>
              </a:tr>
              <a:tr h="212588">
                <a:tc>
                  <a:txBody>
                    <a:bodyPr/>
                    <a:lstStyle/>
                    <a:p>
                      <a:pPr algn="ctr" fontAlgn="ctr"/>
                      <a:r>
                        <a:rPr lang="en-SG" sz="1400" b="0" i="0" u="none" strike="noStrike">
                          <a:solidFill>
                            <a:srgbClr val="000000"/>
                          </a:solidFill>
                          <a:effectLst/>
                          <a:latin typeface="Arial Narrow" panose="020B060602020203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SG" sz="1400" b="0" i="0" u="none" strike="noStrike">
                          <a:solidFill>
                            <a:srgbClr val="000000"/>
                          </a:solidFill>
                          <a:effectLst/>
                          <a:latin typeface="Arial Narrow" panose="020B0606020202030204" pitchFamily="34" charset="0"/>
                        </a:rPr>
                        <a:t>Structural Works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SG" sz="1400" b="0" i="0" u="none" strike="noStrike">
                          <a:solidFill>
                            <a:srgbClr val="000000"/>
                          </a:solidFill>
                          <a:effectLst/>
                          <a:latin typeface="Arial Narrow" panose="020B0606020202030204" pitchFamily="34" charset="0"/>
                        </a:rPr>
                        <a:t>Walls / Door Frame Panels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61058175"/>
                  </a:ext>
                </a:extLst>
              </a:tr>
              <a:tr h="212588">
                <a:tc>
                  <a:txBody>
                    <a:bodyPr/>
                    <a:lstStyle/>
                    <a:p>
                      <a:pPr algn="ctr" fontAlgn="ctr"/>
                      <a:r>
                        <a:rPr lang="en-SG" sz="1400" b="0" i="0" u="none" strike="noStrike">
                          <a:solidFill>
                            <a:srgbClr val="000000"/>
                          </a:solidFill>
                          <a:effectLst/>
                          <a:latin typeface="Arial Narrow" panose="020B0606020202030204" pitchFamily="34"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SG" sz="1400" b="0" i="0" u="none" strike="noStrike">
                          <a:solidFill>
                            <a:srgbClr val="000000"/>
                          </a:solidFill>
                          <a:effectLst/>
                          <a:latin typeface="Arial Narrow" panose="020B0606020202030204" pitchFamily="34" charset="0"/>
                        </a:rPr>
                        <a:t>Structural Works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SG" sz="1400" b="0" i="0" u="none" strike="noStrike">
                          <a:solidFill>
                            <a:srgbClr val="000000"/>
                          </a:solidFill>
                          <a:effectLst/>
                          <a:latin typeface="Arial Narrow" panose="020B0606020202030204" pitchFamily="34" charset="0"/>
                        </a:rPr>
                        <a:t>Walls / Door Frame Panels / Windows / Plumbing - waste water pipes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160945051"/>
                  </a:ext>
                </a:extLst>
              </a:tr>
              <a:tr h="212588">
                <a:tc>
                  <a:txBody>
                    <a:bodyPr/>
                    <a:lstStyle/>
                    <a:p>
                      <a:pPr algn="ctr" fontAlgn="ctr"/>
                      <a:r>
                        <a:rPr lang="en-SG" sz="1400" b="0" i="0" u="none" strike="noStrike" dirty="0">
                          <a:solidFill>
                            <a:srgbClr val="000000"/>
                          </a:solidFill>
                          <a:effectLst/>
                          <a:latin typeface="Arial Narrow" panose="020B0606020202030204" pitchFamily="34"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SG" sz="1400" b="0" i="0" u="none" strike="noStrike">
                          <a:solidFill>
                            <a:srgbClr val="000000"/>
                          </a:solidFill>
                          <a:effectLst/>
                          <a:latin typeface="Arial Narrow" panose="020B0606020202030204" pitchFamily="34" charset="0"/>
                        </a:rPr>
                        <a:t>Structural Works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SG" sz="1400" b="0" i="0" u="none" strike="noStrike">
                          <a:solidFill>
                            <a:srgbClr val="000000"/>
                          </a:solidFill>
                          <a:effectLst/>
                          <a:latin typeface="Arial Narrow" panose="020B0606020202030204" pitchFamily="34" charset="0"/>
                        </a:rPr>
                        <a:t>Roofing System / Cast Floor Slab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820793001"/>
                  </a:ext>
                </a:extLst>
              </a:tr>
              <a:tr h="212588">
                <a:tc>
                  <a:txBody>
                    <a:bodyPr/>
                    <a:lstStyle/>
                    <a:p>
                      <a:pPr algn="ctr" fontAlgn="ctr"/>
                      <a:r>
                        <a:rPr lang="en-SG" sz="1400" b="0" i="0" u="none" strike="noStrike">
                          <a:solidFill>
                            <a:srgbClr val="000000"/>
                          </a:solidFill>
                          <a:effectLst/>
                          <a:latin typeface="Arial Narrow" panose="020B0606020202030204" pitchFamily="34"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SG" sz="1400" b="0" i="0" u="none" strike="noStrike">
                          <a:solidFill>
                            <a:srgbClr val="000000"/>
                          </a:solidFill>
                          <a:effectLst/>
                          <a:latin typeface="Arial Narrow" panose="020B0606020202030204" pitchFamily="34" charset="0"/>
                        </a:rPr>
                        <a:t>Structural Works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SG" sz="1400" b="0" i="0" u="none" strike="noStrike">
                          <a:solidFill>
                            <a:srgbClr val="000000"/>
                          </a:solidFill>
                          <a:effectLst/>
                          <a:latin typeface="Arial Narrow" panose="020B0606020202030204" pitchFamily="34" charset="0"/>
                        </a:rPr>
                        <a:t>Roofing System / M&amp;E installations / Floor Screeding / Wall Plastering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40086233"/>
                  </a:ext>
                </a:extLst>
              </a:tr>
              <a:tr h="212588">
                <a:tc>
                  <a:txBody>
                    <a:bodyPr/>
                    <a:lstStyle/>
                    <a:p>
                      <a:pPr algn="ctr" fontAlgn="ctr"/>
                      <a:r>
                        <a:rPr lang="en-SG" sz="1400" b="0" i="0" u="none" strike="noStrike">
                          <a:solidFill>
                            <a:srgbClr val="000000"/>
                          </a:solidFill>
                          <a:effectLst/>
                          <a:latin typeface="Arial Narrow" panose="020B0606020202030204" pitchFamily="34" charset="0"/>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SG" sz="1400" b="0" i="0" u="none" strike="noStrike">
                          <a:solidFill>
                            <a:srgbClr val="000000"/>
                          </a:solidFill>
                          <a:effectLst/>
                          <a:latin typeface="Arial Narrow" panose="020B0606020202030204" pitchFamily="34" charset="0"/>
                        </a:rPr>
                        <a:t>Structural Works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SG" sz="1400" b="0" i="0" u="none" strike="noStrike">
                          <a:solidFill>
                            <a:srgbClr val="000000"/>
                          </a:solidFill>
                          <a:effectLst/>
                          <a:latin typeface="Arial Narrow" panose="020B0606020202030204" pitchFamily="34" charset="0"/>
                        </a:rPr>
                        <a:t>Roofing System / M&amp;E installations / Floor Screeding / Wall Plastering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257636495"/>
                  </a:ext>
                </a:extLst>
              </a:tr>
              <a:tr h="398855">
                <a:tc>
                  <a:txBody>
                    <a:bodyPr/>
                    <a:lstStyle/>
                    <a:p>
                      <a:pPr algn="ctr" fontAlgn="ctr"/>
                      <a:r>
                        <a:rPr lang="en-SG" sz="1400" b="0" i="0" u="none" strike="noStrike">
                          <a:solidFill>
                            <a:srgbClr val="000000"/>
                          </a:solidFill>
                          <a:effectLst/>
                          <a:latin typeface="Arial Narrow" panose="020B0606020202030204" pitchFamily="34" charset="0"/>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SG" sz="1400" b="0" i="0" u="none" strike="noStrike">
                          <a:solidFill>
                            <a:srgbClr val="000000"/>
                          </a:solidFill>
                          <a:effectLst/>
                          <a:latin typeface="Arial Narrow" panose="020B0606020202030204" pitchFamily="34" charset="0"/>
                        </a:rPr>
                        <a:t>Architectural Works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SG" sz="1400" b="0" i="0" u="none" strike="noStrike">
                          <a:solidFill>
                            <a:srgbClr val="000000"/>
                          </a:solidFill>
                          <a:effectLst/>
                          <a:latin typeface="Arial Narrow" panose="020B0606020202030204" pitchFamily="34" charset="0"/>
                        </a:rPr>
                        <a:t>Roofing System / Water Tank / Wall Plastering / Sanitary ware / Tiling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787745493"/>
                  </a:ext>
                </a:extLst>
              </a:tr>
              <a:tr h="398855">
                <a:tc>
                  <a:txBody>
                    <a:bodyPr/>
                    <a:lstStyle/>
                    <a:p>
                      <a:pPr algn="ctr" fontAlgn="ctr"/>
                      <a:r>
                        <a:rPr lang="en-SG" sz="1400" b="0" i="0" u="none" strike="noStrike">
                          <a:solidFill>
                            <a:srgbClr val="000000"/>
                          </a:solidFill>
                          <a:effectLst/>
                          <a:latin typeface="Arial Narrow" panose="020B060602020203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SG" sz="1400" b="0" i="0" u="none" strike="noStrike">
                          <a:solidFill>
                            <a:srgbClr val="000000"/>
                          </a:solidFill>
                          <a:effectLst/>
                          <a:latin typeface="Arial Narrow" panose="020B0606020202030204" pitchFamily="34" charset="0"/>
                        </a:rPr>
                        <a:t>Architectural Works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SG" sz="1400" b="0" i="0" u="none" strike="noStrike">
                          <a:solidFill>
                            <a:srgbClr val="000000"/>
                          </a:solidFill>
                          <a:effectLst/>
                          <a:latin typeface="Arial Narrow" panose="020B0606020202030204" pitchFamily="34" charset="0"/>
                        </a:rPr>
                        <a:t>Wall Plastering / Tiling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729091086"/>
                  </a:ext>
                </a:extLst>
              </a:tr>
              <a:tr h="398855">
                <a:tc>
                  <a:txBody>
                    <a:bodyPr/>
                    <a:lstStyle/>
                    <a:p>
                      <a:pPr algn="ctr" fontAlgn="ctr"/>
                      <a:r>
                        <a:rPr lang="en-SG" sz="1400" b="0" i="0" u="none" strike="noStrike">
                          <a:solidFill>
                            <a:srgbClr val="000000"/>
                          </a:solidFill>
                          <a:effectLst/>
                          <a:latin typeface="Arial Narrow" panose="020B0606020202030204" pitchFamily="34" charset="0"/>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SG" sz="1400" b="0" i="0" u="none" strike="noStrike">
                          <a:solidFill>
                            <a:srgbClr val="000000"/>
                          </a:solidFill>
                          <a:effectLst/>
                          <a:latin typeface="Arial Narrow" panose="020B0606020202030204" pitchFamily="34" charset="0"/>
                        </a:rPr>
                        <a:t>Architectural Works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SG" sz="1400" b="0" i="0" u="none" strike="noStrike">
                          <a:solidFill>
                            <a:srgbClr val="000000"/>
                          </a:solidFill>
                          <a:effectLst/>
                          <a:latin typeface="Arial Narrow" panose="020B0606020202030204" pitchFamily="34" charset="0"/>
                        </a:rPr>
                        <a:t>Tile Grouting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249154607"/>
                  </a:ext>
                </a:extLst>
              </a:tr>
              <a:tr h="398855">
                <a:tc>
                  <a:txBody>
                    <a:bodyPr/>
                    <a:lstStyle/>
                    <a:p>
                      <a:pPr algn="ctr" fontAlgn="ctr"/>
                      <a:r>
                        <a:rPr lang="en-SG" sz="1400" b="0" i="0" u="none" strike="noStrike">
                          <a:solidFill>
                            <a:srgbClr val="000000"/>
                          </a:solidFill>
                          <a:effectLst/>
                          <a:latin typeface="Arial Narrow" panose="020B0606020202030204" pitchFamily="34" charset="0"/>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SG" sz="1400" b="0" i="0" u="none" strike="noStrike">
                          <a:solidFill>
                            <a:srgbClr val="000000"/>
                          </a:solidFill>
                          <a:effectLst/>
                          <a:latin typeface="Arial Narrow" panose="020B0606020202030204" pitchFamily="34" charset="0"/>
                        </a:rPr>
                        <a:t>Architectural Works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SG" sz="1400" b="0" i="0" u="none" strike="noStrike">
                          <a:solidFill>
                            <a:srgbClr val="000000"/>
                          </a:solidFill>
                          <a:effectLst/>
                          <a:latin typeface="Arial Narrow" panose="020B0606020202030204" pitchFamily="34" charset="0"/>
                        </a:rPr>
                        <a:t>Painting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385637752"/>
                  </a:ext>
                </a:extLst>
              </a:tr>
              <a:tr h="398855">
                <a:tc>
                  <a:txBody>
                    <a:bodyPr/>
                    <a:lstStyle/>
                    <a:p>
                      <a:pPr algn="ctr" fontAlgn="ctr"/>
                      <a:r>
                        <a:rPr lang="en-SG" sz="1400" b="0" i="0" u="none" strike="noStrike">
                          <a:solidFill>
                            <a:srgbClr val="000000"/>
                          </a:solidFill>
                          <a:effectLst/>
                          <a:latin typeface="Arial Narrow" panose="020B0606020202030204" pitchFamily="34" charset="0"/>
                        </a:rPr>
                        <a:t>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SG" sz="1400" b="0" i="0" u="none" strike="noStrike">
                          <a:solidFill>
                            <a:srgbClr val="000000"/>
                          </a:solidFill>
                          <a:effectLst/>
                          <a:latin typeface="Arial Narrow" panose="020B0606020202030204" pitchFamily="34" charset="0"/>
                        </a:rPr>
                        <a:t>Architectural Works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SG" sz="1400" b="0" i="0" u="none" strike="noStrike">
                          <a:solidFill>
                            <a:srgbClr val="000000"/>
                          </a:solidFill>
                          <a:effectLst/>
                          <a:latin typeface="Arial Narrow" panose="020B0606020202030204" pitchFamily="34" charset="0"/>
                        </a:rPr>
                        <a:t>Painting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334968975"/>
                  </a:ext>
                </a:extLst>
              </a:tr>
              <a:tr h="398855">
                <a:tc>
                  <a:txBody>
                    <a:bodyPr/>
                    <a:lstStyle/>
                    <a:p>
                      <a:pPr algn="ctr" fontAlgn="ctr"/>
                      <a:r>
                        <a:rPr lang="en-SG" sz="1400" b="0" i="0" u="none" strike="noStrike">
                          <a:solidFill>
                            <a:srgbClr val="000000"/>
                          </a:solidFill>
                          <a:effectLst/>
                          <a:latin typeface="Arial Narrow" panose="020B0606020202030204" pitchFamily="34" charset="0"/>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SG" sz="1400" b="0" i="0" u="none" strike="noStrike">
                          <a:solidFill>
                            <a:srgbClr val="000000"/>
                          </a:solidFill>
                          <a:effectLst/>
                          <a:latin typeface="Arial Narrow" panose="020B0606020202030204" pitchFamily="34" charset="0"/>
                        </a:rPr>
                        <a:t>Architectural Works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SG" sz="1400" b="0" i="0" u="none" strike="noStrike" dirty="0">
                          <a:solidFill>
                            <a:srgbClr val="000000"/>
                          </a:solidFill>
                          <a:effectLst/>
                          <a:latin typeface="Arial Narrow" panose="020B0606020202030204" pitchFamily="34" charset="0"/>
                        </a:rPr>
                        <a:t>Touch Up / Handover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847521667"/>
                  </a:ext>
                </a:extLst>
              </a:tr>
            </a:tbl>
          </a:graphicData>
        </a:graphic>
      </p:graphicFrame>
    </p:spTree>
    <p:extLst>
      <p:ext uri="{BB962C8B-B14F-4D97-AF65-F5344CB8AC3E}">
        <p14:creationId xmlns:p14="http://schemas.microsoft.com/office/powerpoint/2010/main" val="2361200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2CA77-9C3F-42EC-B53C-B4B6000095FD}"/>
              </a:ext>
            </a:extLst>
          </p:cNvPr>
          <p:cNvSpPr>
            <a:spLocks noGrp="1"/>
          </p:cNvSpPr>
          <p:nvPr>
            <p:ph type="title"/>
          </p:nvPr>
        </p:nvSpPr>
        <p:spPr/>
        <p:txBody>
          <a:bodyPr>
            <a:noAutofit/>
          </a:bodyPr>
          <a:lstStyle/>
          <a:p>
            <a:r>
              <a:rPr lang="en-SG" sz="2900" dirty="0">
                <a:cs typeface="Arial" panose="020B0604020202020204" pitchFamily="34" charset="0"/>
              </a:rPr>
              <a:t>Project Showcase – </a:t>
            </a:r>
            <a:r>
              <a:rPr lang="en-SG" sz="2900" dirty="0" err="1">
                <a:cs typeface="Arial" panose="020B0604020202020204" pitchFamily="34" charset="0"/>
              </a:rPr>
              <a:t>Kenafcrete</a:t>
            </a:r>
            <a:r>
              <a:rPr lang="en-SG" sz="2900" baseline="30000" dirty="0">
                <a:cs typeface="Arial" panose="020B0604020202020204" pitchFamily="34" charset="0"/>
              </a:rPr>
              <a:t>®</a:t>
            </a:r>
            <a:r>
              <a:rPr lang="en-SG" sz="2900" dirty="0">
                <a:cs typeface="Arial" panose="020B0604020202020204" pitchFamily="34" charset="0"/>
              </a:rPr>
              <a:t> </a:t>
            </a:r>
            <a:r>
              <a:rPr lang="en-SG" sz="2900" dirty="0" err="1">
                <a:cs typeface="Arial" panose="020B0604020202020204" pitchFamily="34" charset="0"/>
              </a:rPr>
              <a:t>Biocomposite</a:t>
            </a:r>
            <a:r>
              <a:rPr lang="en-SG" sz="2900" dirty="0">
                <a:cs typeface="Arial" panose="020B0604020202020204" pitchFamily="34" charset="0"/>
              </a:rPr>
              <a:t> Panel House</a:t>
            </a:r>
            <a:br>
              <a:rPr lang="en-SG" sz="2900" dirty="0">
                <a:cs typeface="Arial" panose="020B0604020202020204" pitchFamily="34" charset="0"/>
              </a:rPr>
            </a:br>
            <a:r>
              <a:rPr lang="en-SG" sz="2900" dirty="0">
                <a:cs typeface="Arial" panose="020B0604020202020204" pitchFamily="34" charset="0"/>
              </a:rPr>
              <a:t>Muar, Johor, Malaysia</a:t>
            </a:r>
            <a:endParaRPr lang="en-US" sz="2900" dirty="0">
              <a:cs typeface="Arial" panose="020B0604020202020204" pitchFamily="34" charset="0"/>
            </a:endParaRPr>
          </a:p>
        </p:txBody>
      </p:sp>
      <p:sp>
        <p:nvSpPr>
          <p:cNvPr id="3" name="Rectangle 2">
            <a:extLst>
              <a:ext uri="{FF2B5EF4-FFF2-40B4-BE49-F238E27FC236}">
                <a16:creationId xmlns:a16="http://schemas.microsoft.com/office/drawing/2014/main" id="{81F0C5CF-2FD7-4E1A-BA15-E09C6AF84536}"/>
              </a:ext>
            </a:extLst>
          </p:cNvPr>
          <p:cNvSpPr/>
          <p:nvPr/>
        </p:nvSpPr>
        <p:spPr>
          <a:xfrm>
            <a:off x="803176" y="1246421"/>
            <a:ext cx="11137811" cy="5244026"/>
          </a:xfrm>
          <a:prstGeom prst="rect">
            <a:avLst/>
          </a:prstGeom>
          <a:solidFill>
            <a:schemeClr val="bg1"/>
          </a:solidFill>
          <a:ln w="12700" cap="flat" cmpd="sng" algn="ctr">
            <a:solidFill>
              <a:srgbClr val="4472C4">
                <a:lumMod val="75000"/>
              </a:srgbClr>
            </a:solidFill>
            <a:prstDash val="solid"/>
            <a:miter lim="800000"/>
          </a:ln>
          <a:effectLst/>
        </p:spPr>
        <p:txBody>
          <a:bodyPr rot="0" spcFirstLastPara="0" vert="horz" wrap="square" lIns="88751" tIns="44375" rIns="88751" bIns="44375" numCol="1" spcCol="0" rtlCol="0" fromWordArt="0" anchor="ctr" anchorCtr="0" forceAA="0" compatLnSpc="1">
            <a:prstTxWarp prst="textNoShape">
              <a:avLst/>
            </a:prstTxWarp>
            <a:noAutofit/>
          </a:bodyPr>
          <a:lstStyle/>
          <a:p>
            <a:pPr marL="177515" indent="-177515" defTabSz="887574">
              <a:buFont typeface="Arial" panose="020B0604020202020204" pitchFamily="34" charset="0"/>
              <a:buChar char="•"/>
              <a:defRPr/>
            </a:pPr>
            <a:endParaRPr lang="en-US" sz="1068" b="1" kern="0" dirty="0">
              <a:latin typeface="Calibri" panose="020F0502020204030204"/>
            </a:endParaRPr>
          </a:p>
        </p:txBody>
      </p:sp>
      <p:sp>
        <p:nvSpPr>
          <p:cNvPr id="9" name="Rectangle 8">
            <a:extLst>
              <a:ext uri="{FF2B5EF4-FFF2-40B4-BE49-F238E27FC236}">
                <a16:creationId xmlns:a16="http://schemas.microsoft.com/office/drawing/2014/main" id="{9CD0C17E-C47E-4F45-9A03-F9791CF22560}"/>
              </a:ext>
            </a:extLst>
          </p:cNvPr>
          <p:cNvSpPr/>
          <p:nvPr/>
        </p:nvSpPr>
        <p:spPr>
          <a:xfrm>
            <a:off x="8122024" y="1254753"/>
            <a:ext cx="3818963" cy="881655"/>
          </a:xfrm>
          <a:prstGeom prst="rect">
            <a:avLst/>
          </a:prstGeom>
          <a:noFill/>
        </p:spPr>
        <p:txBody>
          <a:bodyPr lIns="45720" rIns="45720">
            <a:noAutofit/>
          </a:bodyPr>
          <a:lstStyle/>
          <a:p>
            <a:r>
              <a:rPr lang="en-US" sz="2400" b="1" dirty="0"/>
              <a:t>Social Impact:</a:t>
            </a:r>
          </a:p>
          <a:p>
            <a:r>
              <a:rPr lang="en-US" sz="2400" dirty="0"/>
              <a:t>Charitable project to replace house destroyed by fire</a:t>
            </a:r>
            <a:endParaRPr lang="en-US" sz="2400" b="1" dirty="0"/>
          </a:p>
          <a:p>
            <a:endParaRPr lang="en-US" sz="2400" b="1" dirty="0"/>
          </a:p>
          <a:p>
            <a:r>
              <a:rPr lang="en-US" sz="2400" b="1" dirty="0"/>
              <a:t>Layout:</a:t>
            </a:r>
          </a:p>
          <a:p>
            <a:r>
              <a:rPr lang="en-US" sz="2400" dirty="0"/>
              <a:t>3 bedroom, 1 bathroom</a:t>
            </a:r>
          </a:p>
          <a:p>
            <a:endParaRPr lang="en-US" sz="2400" b="1" dirty="0"/>
          </a:p>
          <a:p>
            <a:r>
              <a:rPr lang="en-US" sz="2400" b="1" dirty="0"/>
              <a:t>Size:</a:t>
            </a:r>
          </a:p>
          <a:p>
            <a:r>
              <a:rPr lang="en-US" sz="2400" dirty="0"/>
              <a:t>1000 ft</a:t>
            </a:r>
            <a:r>
              <a:rPr lang="en-US" sz="2400" baseline="30000" dirty="0"/>
              <a:t>2</a:t>
            </a:r>
            <a:endParaRPr lang="en-US" sz="2400" dirty="0"/>
          </a:p>
          <a:p>
            <a:endParaRPr lang="en-US" sz="2400" b="1" dirty="0"/>
          </a:p>
          <a:p>
            <a:r>
              <a:rPr lang="en-US" sz="2400" b="1" dirty="0"/>
              <a:t>Products:</a:t>
            </a:r>
          </a:p>
          <a:p>
            <a:r>
              <a:rPr lang="en-US" sz="2400" dirty="0"/>
              <a:t>KCW-30 &amp; KSW-09 Kenafcrete® panels</a:t>
            </a:r>
          </a:p>
        </p:txBody>
      </p:sp>
      <p:pic>
        <p:nvPicPr>
          <p:cNvPr id="10" name="Picture 9">
            <a:extLst>
              <a:ext uri="{FF2B5EF4-FFF2-40B4-BE49-F238E27FC236}">
                <a16:creationId xmlns:a16="http://schemas.microsoft.com/office/drawing/2014/main" id="{A19A033C-B464-4883-8ADB-46534B05DAD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301117" y="2957724"/>
            <a:ext cx="2743199" cy="1828800"/>
          </a:xfrm>
          <a:prstGeom prst="rect">
            <a:avLst/>
          </a:prstGeom>
          <a:effectLst>
            <a:softEdge rad="31750"/>
          </a:effectLst>
        </p:spPr>
      </p:pic>
      <p:pic>
        <p:nvPicPr>
          <p:cNvPr id="11" name="Picture 10">
            <a:extLst>
              <a:ext uri="{FF2B5EF4-FFF2-40B4-BE49-F238E27FC236}">
                <a16:creationId xmlns:a16="http://schemas.microsoft.com/office/drawing/2014/main" id="{2AAC7F83-1B7A-4E8A-A12A-F9ADCAE1D8B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301117" y="4673575"/>
            <a:ext cx="2743199" cy="1828800"/>
          </a:xfrm>
          <a:prstGeom prst="rect">
            <a:avLst/>
          </a:prstGeom>
          <a:effectLst>
            <a:softEdge rad="31750"/>
          </a:effectLst>
        </p:spPr>
      </p:pic>
      <p:pic>
        <p:nvPicPr>
          <p:cNvPr id="12" name="Picture 11">
            <a:extLst>
              <a:ext uri="{FF2B5EF4-FFF2-40B4-BE49-F238E27FC236}">
                <a16:creationId xmlns:a16="http://schemas.microsoft.com/office/drawing/2014/main" id="{7A055BC0-A252-4CE9-9867-E47B3BCF35E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3177" y="4673575"/>
            <a:ext cx="2743199" cy="1828800"/>
          </a:xfrm>
          <a:prstGeom prst="rect">
            <a:avLst/>
          </a:prstGeom>
          <a:effectLst>
            <a:softEdge rad="31750"/>
          </a:effectLst>
        </p:spPr>
      </p:pic>
      <p:pic>
        <p:nvPicPr>
          <p:cNvPr id="13" name="Picture 12">
            <a:extLst>
              <a:ext uri="{FF2B5EF4-FFF2-40B4-BE49-F238E27FC236}">
                <a16:creationId xmlns:a16="http://schemas.microsoft.com/office/drawing/2014/main" id="{59DD78AB-CC2F-4383-BB76-C7092FD1D3A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03176" y="2952390"/>
            <a:ext cx="2743200" cy="1828800"/>
          </a:xfrm>
          <a:prstGeom prst="rect">
            <a:avLst/>
          </a:prstGeom>
          <a:effectLst>
            <a:softEdge rad="31750"/>
          </a:effectLst>
        </p:spPr>
      </p:pic>
      <p:pic>
        <p:nvPicPr>
          <p:cNvPr id="14" name="Picture 13">
            <a:extLst>
              <a:ext uri="{FF2B5EF4-FFF2-40B4-BE49-F238E27FC236}">
                <a16:creationId xmlns:a16="http://schemas.microsoft.com/office/drawing/2014/main" id="{610C2951-BEB5-4095-97B5-6DBBE0BB8E11}"/>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252424" y="1241873"/>
            <a:ext cx="2840584" cy="1828800"/>
          </a:xfrm>
          <a:prstGeom prst="rect">
            <a:avLst/>
          </a:prstGeom>
          <a:effectLst>
            <a:softEdge rad="31750"/>
          </a:effectLst>
        </p:spPr>
      </p:pic>
      <p:pic>
        <p:nvPicPr>
          <p:cNvPr id="15" name="Picture 14">
            <a:extLst>
              <a:ext uri="{FF2B5EF4-FFF2-40B4-BE49-F238E27FC236}">
                <a16:creationId xmlns:a16="http://schemas.microsoft.com/office/drawing/2014/main" id="{AD21E16A-26C4-440D-893D-23FEB76C859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55576" y="1231206"/>
            <a:ext cx="2438400" cy="1828800"/>
          </a:xfrm>
          <a:prstGeom prst="rect">
            <a:avLst/>
          </a:prstGeom>
          <a:effectLst>
            <a:softEdge rad="31750"/>
          </a:effectLst>
        </p:spPr>
      </p:pic>
      <p:pic>
        <p:nvPicPr>
          <p:cNvPr id="16" name="Picture 15">
            <a:extLst>
              <a:ext uri="{FF2B5EF4-FFF2-40B4-BE49-F238E27FC236}">
                <a16:creationId xmlns:a16="http://schemas.microsoft.com/office/drawing/2014/main" id="{52964BE2-3A4D-4255-AC2F-BD4AD47034D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548186" y="2365806"/>
            <a:ext cx="1714891" cy="3046071"/>
          </a:xfrm>
          <a:prstGeom prst="rect">
            <a:avLst/>
          </a:prstGeom>
          <a:effectLst>
            <a:softEdge rad="31750"/>
          </a:effectLst>
        </p:spPr>
      </p:pic>
      <p:sp>
        <p:nvSpPr>
          <p:cNvPr id="19" name="Rectangle 18">
            <a:extLst>
              <a:ext uri="{FF2B5EF4-FFF2-40B4-BE49-F238E27FC236}">
                <a16:creationId xmlns:a16="http://schemas.microsoft.com/office/drawing/2014/main" id="{74F51D92-A46F-4B14-9834-C6B44814882E}"/>
              </a:ext>
            </a:extLst>
          </p:cNvPr>
          <p:cNvSpPr/>
          <p:nvPr/>
        </p:nvSpPr>
        <p:spPr>
          <a:xfrm rot="698405">
            <a:off x="10652264" y="1022698"/>
            <a:ext cx="1473117" cy="448896"/>
          </a:xfrm>
          <a:prstGeom prst="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B050"/>
                </a:solidFill>
              </a:rPr>
              <a:t>April 2018</a:t>
            </a:r>
          </a:p>
        </p:txBody>
      </p:sp>
    </p:spTree>
    <p:extLst>
      <p:ext uri="{BB962C8B-B14F-4D97-AF65-F5344CB8AC3E}">
        <p14:creationId xmlns:p14="http://schemas.microsoft.com/office/powerpoint/2010/main" val="1777629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2CA77-9C3F-42EC-B53C-B4B6000095FD}"/>
              </a:ext>
            </a:extLst>
          </p:cNvPr>
          <p:cNvSpPr>
            <a:spLocks noGrp="1"/>
          </p:cNvSpPr>
          <p:nvPr>
            <p:ph type="title"/>
          </p:nvPr>
        </p:nvSpPr>
        <p:spPr/>
        <p:txBody>
          <a:bodyPr>
            <a:noAutofit/>
          </a:bodyPr>
          <a:lstStyle/>
          <a:p>
            <a:r>
              <a:rPr lang="en-US" sz="2900" dirty="0">
                <a:cs typeface="Arial" panose="020B0604020202020204" pitchFamily="34" charset="0"/>
              </a:rPr>
              <a:t>Project Showcase – </a:t>
            </a:r>
            <a:r>
              <a:rPr lang="en-SG" sz="2900" dirty="0">
                <a:cs typeface="Arial" panose="020B0604020202020204" pitchFamily="34" charset="0"/>
              </a:rPr>
              <a:t>Kenafcrete</a:t>
            </a:r>
            <a:r>
              <a:rPr lang="en-SG" sz="2900" baseline="30000" dirty="0">
                <a:cs typeface="Arial" panose="020B0604020202020204" pitchFamily="34" charset="0"/>
              </a:rPr>
              <a:t>®</a:t>
            </a:r>
            <a:r>
              <a:rPr lang="en-SG" sz="2900" dirty="0">
                <a:cs typeface="Arial" panose="020B0604020202020204" pitchFamily="34" charset="0"/>
              </a:rPr>
              <a:t> Biocomposite Panel House</a:t>
            </a:r>
            <a:br>
              <a:rPr lang="en-US" sz="2900" dirty="0">
                <a:cs typeface="Arial" panose="020B0604020202020204" pitchFamily="34" charset="0"/>
              </a:rPr>
            </a:br>
            <a:r>
              <a:rPr lang="en-US" sz="2900" dirty="0" err="1">
                <a:cs typeface="Arial" panose="020B0604020202020204" pitchFamily="34" charset="0"/>
              </a:rPr>
              <a:t>Tanjung</a:t>
            </a:r>
            <a:r>
              <a:rPr lang="en-US" sz="2900" dirty="0">
                <a:cs typeface="Arial" panose="020B0604020202020204" pitchFamily="34" charset="0"/>
              </a:rPr>
              <a:t> </a:t>
            </a:r>
            <a:r>
              <a:rPr lang="en-US" sz="2900" dirty="0" err="1">
                <a:cs typeface="Arial" panose="020B0604020202020204" pitchFamily="34" charset="0"/>
              </a:rPr>
              <a:t>Gading</a:t>
            </a:r>
            <a:r>
              <a:rPr lang="en-US" sz="2900" dirty="0">
                <a:cs typeface="Arial" panose="020B0604020202020204" pitchFamily="34" charset="0"/>
              </a:rPr>
              <a:t>, Johor, Malaysia</a:t>
            </a:r>
          </a:p>
        </p:txBody>
      </p:sp>
      <p:sp>
        <p:nvSpPr>
          <p:cNvPr id="3" name="Rectangle 2">
            <a:extLst>
              <a:ext uri="{FF2B5EF4-FFF2-40B4-BE49-F238E27FC236}">
                <a16:creationId xmlns:a16="http://schemas.microsoft.com/office/drawing/2014/main" id="{81F0C5CF-2FD7-4E1A-BA15-E09C6AF84536}"/>
              </a:ext>
            </a:extLst>
          </p:cNvPr>
          <p:cNvSpPr/>
          <p:nvPr/>
        </p:nvSpPr>
        <p:spPr>
          <a:xfrm>
            <a:off x="803176" y="1246421"/>
            <a:ext cx="11137811" cy="5196122"/>
          </a:xfrm>
          <a:prstGeom prst="rect">
            <a:avLst/>
          </a:prstGeom>
          <a:solidFill>
            <a:schemeClr val="bg1"/>
          </a:solidFill>
          <a:ln w="12700" cap="flat" cmpd="sng" algn="ctr">
            <a:solidFill>
              <a:srgbClr val="4472C4">
                <a:lumMod val="75000"/>
              </a:srgbClr>
            </a:solidFill>
            <a:prstDash val="solid"/>
            <a:miter lim="800000"/>
          </a:ln>
          <a:effectLst/>
        </p:spPr>
        <p:txBody>
          <a:bodyPr rot="0" spcFirstLastPara="0" vert="horz" wrap="square" lIns="88751" tIns="44375" rIns="88751" bIns="44375" numCol="1" spcCol="0" rtlCol="0" fromWordArt="0" anchor="ctr" anchorCtr="0" forceAA="0" compatLnSpc="1">
            <a:prstTxWarp prst="textNoShape">
              <a:avLst/>
            </a:prstTxWarp>
            <a:noAutofit/>
          </a:bodyPr>
          <a:lstStyle/>
          <a:p>
            <a:pPr marL="177515" indent="-177515" defTabSz="887574">
              <a:buFont typeface="Arial" panose="020B0604020202020204" pitchFamily="34" charset="0"/>
              <a:buChar char="•"/>
              <a:defRPr/>
            </a:pPr>
            <a:endParaRPr lang="en-US" sz="1068" b="1" kern="0" dirty="0">
              <a:latin typeface="Calibri" panose="020F0502020204030204"/>
            </a:endParaRPr>
          </a:p>
        </p:txBody>
      </p:sp>
      <p:pic>
        <p:nvPicPr>
          <p:cNvPr id="5" name="Picture 4">
            <a:extLst>
              <a:ext uri="{FF2B5EF4-FFF2-40B4-BE49-F238E27FC236}">
                <a16:creationId xmlns:a16="http://schemas.microsoft.com/office/drawing/2014/main" id="{022FF583-EF17-4D11-9CF0-2BC9D445BF7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03176" y="3973663"/>
            <a:ext cx="3438013" cy="2468880"/>
          </a:xfrm>
          <a:prstGeom prst="rect">
            <a:avLst/>
          </a:prstGeom>
          <a:effectLst>
            <a:softEdge rad="31750"/>
          </a:effectLst>
        </p:spPr>
      </p:pic>
      <p:pic>
        <p:nvPicPr>
          <p:cNvPr id="6" name="Picture 5">
            <a:extLst>
              <a:ext uri="{FF2B5EF4-FFF2-40B4-BE49-F238E27FC236}">
                <a16:creationId xmlns:a16="http://schemas.microsoft.com/office/drawing/2014/main" id="{7DBE29B6-8108-4261-A87C-13B69AF6AF0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76262" y="1336852"/>
            <a:ext cx="3291840" cy="2468880"/>
          </a:xfrm>
          <a:prstGeom prst="rect">
            <a:avLst/>
          </a:prstGeom>
          <a:effectLst>
            <a:softEdge rad="31750"/>
          </a:effectLst>
        </p:spPr>
      </p:pic>
      <p:pic>
        <p:nvPicPr>
          <p:cNvPr id="7" name="Picture 6">
            <a:extLst>
              <a:ext uri="{FF2B5EF4-FFF2-40B4-BE49-F238E27FC236}">
                <a16:creationId xmlns:a16="http://schemas.microsoft.com/office/drawing/2014/main" id="{F3E3CC12-FEC2-4585-91AF-454B1FC6B18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85711" y="3973663"/>
            <a:ext cx="3699302" cy="2468880"/>
          </a:xfrm>
          <a:prstGeom prst="rect">
            <a:avLst/>
          </a:prstGeom>
          <a:effectLst>
            <a:softEdge rad="31750"/>
          </a:effectLst>
        </p:spPr>
      </p:pic>
      <p:pic>
        <p:nvPicPr>
          <p:cNvPr id="8" name="Picture 7">
            <a:extLst>
              <a:ext uri="{FF2B5EF4-FFF2-40B4-BE49-F238E27FC236}">
                <a16:creationId xmlns:a16="http://schemas.microsoft.com/office/drawing/2014/main" id="{7BE7C092-DA37-43A2-876A-5FB2F8356BB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496987" y="1324326"/>
            <a:ext cx="3291840" cy="2468880"/>
          </a:xfrm>
          <a:prstGeom prst="rect">
            <a:avLst/>
          </a:prstGeom>
          <a:effectLst>
            <a:softEdge rad="31750"/>
          </a:effectLst>
        </p:spPr>
      </p:pic>
      <p:sp>
        <p:nvSpPr>
          <p:cNvPr id="9" name="Rectangle 8">
            <a:extLst>
              <a:ext uri="{FF2B5EF4-FFF2-40B4-BE49-F238E27FC236}">
                <a16:creationId xmlns:a16="http://schemas.microsoft.com/office/drawing/2014/main" id="{9CD0C17E-C47E-4F45-9A03-F9791CF22560}"/>
              </a:ext>
            </a:extLst>
          </p:cNvPr>
          <p:cNvSpPr/>
          <p:nvPr/>
        </p:nvSpPr>
        <p:spPr>
          <a:xfrm>
            <a:off x="8122024" y="1254753"/>
            <a:ext cx="3818963" cy="881655"/>
          </a:xfrm>
          <a:prstGeom prst="rect">
            <a:avLst/>
          </a:prstGeom>
          <a:noFill/>
        </p:spPr>
        <p:txBody>
          <a:bodyPr lIns="45720" rIns="45720">
            <a:noAutofit/>
          </a:bodyPr>
          <a:lstStyle/>
          <a:p>
            <a:r>
              <a:rPr lang="en-US" sz="2400" b="1" dirty="0"/>
              <a:t>Social Impact:</a:t>
            </a:r>
          </a:p>
          <a:p>
            <a:r>
              <a:rPr lang="en-US" sz="2400" dirty="0"/>
              <a:t>“Community Aid” housing for disabled man and his family</a:t>
            </a:r>
            <a:endParaRPr lang="en-US" sz="2400" b="1" dirty="0"/>
          </a:p>
          <a:p>
            <a:endParaRPr lang="en-US" sz="2400" b="1" dirty="0"/>
          </a:p>
          <a:p>
            <a:r>
              <a:rPr lang="en-US" sz="2400" b="1" dirty="0"/>
              <a:t>Layout:</a:t>
            </a:r>
          </a:p>
          <a:p>
            <a:r>
              <a:rPr lang="en-US" sz="2400" dirty="0"/>
              <a:t>3 bedroom, 1 bathroom</a:t>
            </a:r>
          </a:p>
          <a:p>
            <a:endParaRPr lang="en-US" sz="2400" b="1" dirty="0"/>
          </a:p>
          <a:p>
            <a:r>
              <a:rPr lang="en-US" sz="2400" b="1" dirty="0"/>
              <a:t>Size:</a:t>
            </a:r>
          </a:p>
          <a:p>
            <a:r>
              <a:rPr lang="en-US" sz="2400" dirty="0"/>
              <a:t>600 ft</a:t>
            </a:r>
            <a:r>
              <a:rPr lang="en-US" sz="2400" baseline="30000" dirty="0"/>
              <a:t>2</a:t>
            </a:r>
            <a:r>
              <a:rPr lang="en-US" sz="2400" dirty="0"/>
              <a:t> + 100 ft</a:t>
            </a:r>
            <a:r>
              <a:rPr lang="en-US" sz="2400" baseline="30000" dirty="0"/>
              <a:t>2 </a:t>
            </a:r>
            <a:r>
              <a:rPr lang="en-US" sz="2400" dirty="0"/>
              <a:t>veranda</a:t>
            </a:r>
          </a:p>
          <a:p>
            <a:endParaRPr lang="en-US" sz="2400" b="1" dirty="0"/>
          </a:p>
          <a:p>
            <a:r>
              <a:rPr lang="en-US" sz="2400" b="1" dirty="0"/>
              <a:t>Products:</a:t>
            </a:r>
          </a:p>
          <a:p>
            <a:r>
              <a:rPr lang="en-US" sz="2400" dirty="0"/>
              <a:t>KSW-30 &amp; KSW-09 Kenafcrete® panels</a:t>
            </a:r>
          </a:p>
        </p:txBody>
      </p:sp>
      <p:sp>
        <p:nvSpPr>
          <p:cNvPr id="10" name="Footer Placeholder 8">
            <a:extLst>
              <a:ext uri="{FF2B5EF4-FFF2-40B4-BE49-F238E27FC236}">
                <a16:creationId xmlns:a16="http://schemas.microsoft.com/office/drawing/2014/main" id="{65A70F84-5C20-4F98-9A4E-7AA1172A7E26}"/>
              </a:ext>
            </a:extLst>
          </p:cNvPr>
          <p:cNvSpPr>
            <a:spLocks noGrp="1"/>
          </p:cNvSpPr>
          <p:nvPr>
            <p:ph type="ftr" sz="quarter" idx="11"/>
          </p:nvPr>
        </p:nvSpPr>
        <p:spPr>
          <a:xfrm>
            <a:off x="4165600" y="6356351"/>
            <a:ext cx="3860800" cy="365125"/>
          </a:xfrm>
        </p:spPr>
        <p:txBody>
          <a:bodyPr/>
          <a:lstStyle/>
          <a:p>
            <a:fld id="{B6F15528-21DE-4FAA-801E-634DDDAF4B2B}" type="slidenum">
              <a:rPr lang="en-US" smtClean="0"/>
              <a:pPr/>
              <a:t>22</a:t>
            </a:fld>
            <a:endParaRPr lang="en-US" dirty="0"/>
          </a:p>
        </p:txBody>
      </p:sp>
      <p:sp>
        <p:nvSpPr>
          <p:cNvPr id="12" name="Rectangle 11">
            <a:extLst>
              <a:ext uri="{FF2B5EF4-FFF2-40B4-BE49-F238E27FC236}">
                <a16:creationId xmlns:a16="http://schemas.microsoft.com/office/drawing/2014/main" id="{74F51D92-A46F-4B14-9834-C6B44814882E}"/>
              </a:ext>
            </a:extLst>
          </p:cNvPr>
          <p:cNvSpPr/>
          <p:nvPr/>
        </p:nvSpPr>
        <p:spPr>
          <a:xfrm rot="698405">
            <a:off x="10652264" y="1022698"/>
            <a:ext cx="1473117" cy="448896"/>
          </a:xfrm>
          <a:prstGeom prst="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B050"/>
                </a:solidFill>
              </a:rPr>
              <a:t>Sept 2018</a:t>
            </a:r>
          </a:p>
        </p:txBody>
      </p:sp>
    </p:spTree>
    <p:extLst>
      <p:ext uri="{BB962C8B-B14F-4D97-AF65-F5344CB8AC3E}">
        <p14:creationId xmlns:p14="http://schemas.microsoft.com/office/powerpoint/2010/main" val="386452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B7C96-2178-4FA1-8C08-112CD079EB99}"/>
              </a:ext>
            </a:extLst>
          </p:cNvPr>
          <p:cNvSpPr>
            <a:spLocks noGrp="1"/>
          </p:cNvSpPr>
          <p:nvPr>
            <p:ph type="title"/>
          </p:nvPr>
        </p:nvSpPr>
        <p:spPr/>
        <p:txBody>
          <a:bodyPr>
            <a:normAutofit fontScale="90000"/>
          </a:bodyPr>
          <a:lstStyle/>
          <a:p>
            <a:r>
              <a:rPr lang="en-US" sz="3600" dirty="0">
                <a:cs typeface="Arial" panose="020B0604020202020204" pitchFamily="34" charset="0"/>
              </a:rPr>
              <a:t>Project Showcase – </a:t>
            </a:r>
            <a:r>
              <a:rPr lang="en-SG" sz="3600" dirty="0" err="1">
                <a:cs typeface="Arial" panose="020B0604020202020204" pitchFamily="34" charset="0"/>
              </a:rPr>
              <a:t>Kenafcrete</a:t>
            </a:r>
            <a:r>
              <a:rPr lang="en-SG" sz="3600" baseline="30000" dirty="0">
                <a:cs typeface="Arial" panose="020B0604020202020204" pitchFamily="34" charset="0"/>
              </a:rPr>
              <a:t>®</a:t>
            </a:r>
            <a:r>
              <a:rPr lang="en-SG" sz="3600" dirty="0">
                <a:cs typeface="Arial" panose="020B0604020202020204" pitchFamily="34" charset="0"/>
              </a:rPr>
              <a:t> </a:t>
            </a:r>
            <a:r>
              <a:rPr lang="en-SG" sz="3600" dirty="0" err="1">
                <a:cs typeface="Arial" panose="020B0604020202020204" pitchFamily="34" charset="0"/>
              </a:rPr>
              <a:t>Biocomposite</a:t>
            </a:r>
            <a:r>
              <a:rPr lang="en-SG" sz="3600" dirty="0">
                <a:cs typeface="Arial" panose="020B0604020202020204" pitchFamily="34" charset="0"/>
              </a:rPr>
              <a:t> Panel House </a:t>
            </a:r>
            <a:r>
              <a:rPr lang="en-SG" dirty="0" err="1"/>
              <a:t>Pengkalan</a:t>
            </a:r>
            <a:r>
              <a:rPr lang="en-SG" dirty="0"/>
              <a:t> </a:t>
            </a:r>
            <a:r>
              <a:rPr lang="en-SG" dirty="0" err="1"/>
              <a:t>Balak</a:t>
            </a:r>
            <a:r>
              <a:rPr lang="en-SG" dirty="0"/>
              <a:t>, Malacca</a:t>
            </a:r>
          </a:p>
        </p:txBody>
      </p:sp>
      <p:pic>
        <p:nvPicPr>
          <p:cNvPr id="3" name="Picture 2">
            <a:extLst>
              <a:ext uri="{FF2B5EF4-FFF2-40B4-BE49-F238E27FC236}">
                <a16:creationId xmlns:a16="http://schemas.microsoft.com/office/drawing/2014/main" id="{A2B768C4-20D9-4771-B9E1-F5DDCC7380D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7869" y="2303754"/>
            <a:ext cx="5699466" cy="4274599"/>
          </a:xfrm>
          <a:prstGeom prst="rect">
            <a:avLst/>
          </a:prstGeom>
        </p:spPr>
      </p:pic>
      <p:pic>
        <p:nvPicPr>
          <p:cNvPr id="4" name="Picture 3">
            <a:extLst>
              <a:ext uri="{FF2B5EF4-FFF2-40B4-BE49-F238E27FC236}">
                <a16:creationId xmlns:a16="http://schemas.microsoft.com/office/drawing/2014/main" id="{EA364BB5-D3BE-4A51-BB76-F640B11463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07943" y="1216241"/>
            <a:ext cx="5436095" cy="4077071"/>
          </a:xfrm>
          <a:prstGeom prst="rect">
            <a:avLst/>
          </a:prstGeom>
        </p:spPr>
      </p:pic>
      <p:sp>
        <p:nvSpPr>
          <p:cNvPr id="6" name="Rectangle 5">
            <a:extLst>
              <a:ext uri="{FF2B5EF4-FFF2-40B4-BE49-F238E27FC236}">
                <a16:creationId xmlns:a16="http://schemas.microsoft.com/office/drawing/2014/main" id="{74F51D92-A46F-4B14-9834-C6B44814882E}"/>
              </a:ext>
            </a:extLst>
          </p:cNvPr>
          <p:cNvSpPr/>
          <p:nvPr/>
        </p:nvSpPr>
        <p:spPr>
          <a:xfrm rot="698405">
            <a:off x="10652264" y="1022698"/>
            <a:ext cx="1473117" cy="448896"/>
          </a:xfrm>
          <a:prstGeom prst="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B050"/>
                </a:solidFill>
              </a:rPr>
              <a:t>Nov 2018</a:t>
            </a:r>
          </a:p>
        </p:txBody>
      </p:sp>
    </p:spTree>
    <p:extLst>
      <p:ext uri="{BB962C8B-B14F-4D97-AF65-F5344CB8AC3E}">
        <p14:creationId xmlns:p14="http://schemas.microsoft.com/office/powerpoint/2010/main" val="1143634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3296D-20ED-41F2-8A3B-03452E0A9A65}"/>
              </a:ext>
            </a:extLst>
          </p:cNvPr>
          <p:cNvSpPr>
            <a:spLocks noGrp="1"/>
          </p:cNvSpPr>
          <p:nvPr>
            <p:ph type="title"/>
          </p:nvPr>
        </p:nvSpPr>
        <p:spPr/>
        <p:txBody>
          <a:bodyPr>
            <a:normAutofit fontScale="90000"/>
          </a:bodyPr>
          <a:lstStyle/>
          <a:p>
            <a:r>
              <a:rPr lang="en-US" sz="3600" dirty="0">
                <a:cs typeface="Arial" panose="020B0604020202020204" pitchFamily="34" charset="0"/>
              </a:rPr>
              <a:t>Project Showcase – </a:t>
            </a:r>
            <a:r>
              <a:rPr lang="en-SG" sz="3600" dirty="0" err="1">
                <a:cs typeface="Arial" panose="020B0604020202020204" pitchFamily="34" charset="0"/>
              </a:rPr>
              <a:t>Kenafcrete</a:t>
            </a:r>
            <a:r>
              <a:rPr lang="en-SG" sz="3600" baseline="30000" dirty="0">
                <a:cs typeface="Arial" panose="020B0604020202020204" pitchFamily="34" charset="0"/>
              </a:rPr>
              <a:t>®</a:t>
            </a:r>
            <a:r>
              <a:rPr lang="en-SG" sz="3600" dirty="0">
                <a:cs typeface="Arial" panose="020B0604020202020204" pitchFamily="34" charset="0"/>
              </a:rPr>
              <a:t> </a:t>
            </a:r>
            <a:r>
              <a:rPr lang="en-SG" sz="3600" dirty="0" err="1">
                <a:cs typeface="Arial" panose="020B0604020202020204" pitchFamily="34" charset="0"/>
              </a:rPr>
              <a:t>Biocomposite</a:t>
            </a:r>
            <a:r>
              <a:rPr lang="en-SG" sz="3600" dirty="0">
                <a:cs typeface="Arial" panose="020B0604020202020204" pitchFamily="34" charset="0"/>
              </a:rPr>
              <a:t> Panel House </a:t>
            </a:r>
            <a:r>
              <a:rPr lang="en-SG" dirty="0"/>
              <a:t>Parit Lubok, Johor</a:t>
            </a:r>
          </a:p>
        </p:txBody>
      </p:sp>
      <p:pic>
        <p:nvPicPr>
          <p:cNvPr id="4" name="Picture 3">
            <a:extLst>
              <a:ext uri="{FF2B5EF4-FFF2-40B4-BE49-F238E27FC236}">
                <a16:creationId xmlns:a16="http://schemas.microsoft.com/office/drawing/2014/main" id="{29AF04E3-5626-4832-AA36-1C0C029252C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001263" y="975158"/>
            <a:ext cx="4900473" cy="3127709"/>
          </a:xfrm>
          <a:prstGeom prst="rect">
            <a:avLst/>
          </a:prstGeom>
        </p:spPr>
      </p:pic>
      <p:pic>
        <p:nvPicPr>
          <p:cNvPr id="6" name="Picture 5">
            <a:extLst>
              <a:ext uri="{FF2B5EF4-FFF2-40B4-BE49-F238E27FC236}">
                <a16:creationId xmlns:a16="http://schemas.microsoft.com/office/drawing/2014/main" id="{19155943-C75D-4CA0-A6B6-BD01EBAB9D4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004"/>
          <a:stretch/>
        </p:blipFill>
        <p:spPr>
          <a:xfrm>
            <a:off x="5819311" y="4234647"/>
            <a:ext cx="4900473" cy="2175029"/>
          </a:xfrm>
          <a:prstGeom prst="rect">
            <a:avLst/>
          </a:prstGeom>
        </p:spPr>
      </p:pic>
      <p:pic>
        <p:nvPicPr>
          <p:cNvPr id="7" name="Picture 6">
            <a:extLst>
              <a:ext uri="{FF2B5EF4-FFF2-40B4-BE49-F238E27FC236}">
                <a16:creationId xmlns:a16="http://schemas.microsoft.com/office/drawing/2014/main" id="{D3CF3E4B-C719-4D27-9E03-D7D55A3CD4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8275" y="1189607"/>
            <a:ext cx="3598417" cy="2698813"/>
          </a:xfrm>
          <a:prstGeom prst="rect">
            <a:avLst/>
          </a:prstGeom>
        </p:spPr>
      </p:pic>
      <p:pic>
        <p:nvPicPr>
          <p:cNvPr id="9" name="Picture 8">
            <a:extLst>
              <a:ext uri="{FF2B5EF4-FFF2-40B4-BE49-F238E27FC236}">
                <a16:creationId xmlns:a16="http://schemas.microsoft.com/office/drawing/2014/main" id="{654F5553-EC1F-44FB-ABD6-D570A03EABE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15627" y="4001607"/>
            <a:ext cx="4412463" cy="2641107"/>
          </a:xfrm>
          <a:prstGeom prst="rect">
            <a:avLst/>
          </a:prstGeom>
        </p:spPr>
      </p:pic>
      <p:sp>
        <p:nvSpPr>
          <p:cNvPr id="10" name="Rectangle 9">
            <a:extLst>
              <a:ext uri="{FF2B5EF4-FFF2-40B4-BE49-F238E27FC236}">
                <a16:creationId xmlns:a16="http://schemas.microsoft.com/office/drawing/2014/main" id="{74F51D92-A46F-4B14-9834-C6B44814882E}"/>
              </a:ext>
            </a:extLst>
          </p:cNvPr>
          <p:cNvSpPr/>
          <p:nvPr/>
        </p:nvSpPr>
        <p:spPr>
          <a:xfrm rot="698405">
            <a:off x="10652264" y="1022698"/>
            <a:ext cx="1473117" cy="448896"/>
          </a:xfrm>
          <a:prstGeom prst="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B050"/>
                </a:solidFill>
              </a:rPr>
              <a:t>Jan 2019</a:t>
            </a:r>
          </a:p>
        </p:txBody>
      </p:sp>
    </p:spTree>
    <p:extLst>
      <p:ext uri="{BB962C8B-B14F-4D97-AF65-F5344CB8AC3E}">
        <p14:creationId xmlns:p14="http://schemas.microsoft.com/office/powerpoint/2010/main" val="3047764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38340-DBFC-42FD-8B73-5DC0B9ED2A7D}"/>
              </a:ext>
            </a:extLst>
          </p:cNvPr>
          <p:cNvSpPr>
            <a:spLocks noGrp="1"/>
          </p:cNvSpPr>
          <p:nvPr>
            <p:ph type="title"/>
          </p:nvPr>
        </p:nvSpPr>
        <p:spPr/>
        <p:txBody>
          <a:bodyPr>
            <a:normAutofit fontScale="90000"/>
          </a:bodyPr>
          <a:lstStyle/>
          <a:p>
            <a:r>
              <a:rPr lang="en-US" sz="3200" dirty="0">
                <a:cs typeface="Arial" panose="020B0604020202020204" pitchFamily="34" charset="0"/>
              </a:rPr>
              <a:t>Project Showcase – </a:t>
            </a:r>
            <a:r>
              <a:rPr lang="en-SG" sz="3200" dirty="0" err="1">
                <a:cs typeface="Arial" panose="020B0604020202020204" pitchFamily="34" charset="0"/>
              </a:rPr>
              <a:t>Kenafcrete</a:t>
            </a:r>
            <a:r>
              <a:rPr lang="en-SG" sz="3200" baseline="30000" dirty="0">
                <a:cs typeface="Arial" panose="020B0604020202020204" pitchFamily="34" charset="0"/>
              </a:rPr>
              <a:t>®</a:t>
            </a:r>
            <a:r>
              <a:rPr lang="en-SG" sz="3200" dirty="0">
                <a:cs typeface="Arial" panose="020B0604020202020204" pitchFamily="34" charset="0"/>
              </a:rPr>
              <a:t> </a:t>
            </a:r>
            <a:r>
              <a:rPr lang="en-SG" sz="3200" dirty="0" err="1">
                <a:cs typeface="Arial" panose="020B0604020202020204" pitchFamily="34" charset="0"/>
              </a:rPr>
              <a:t>Biocomposite</a:t>
            </a:r>
            <a:r>
              <a:rPr lang="en-SG" sz="3200" dirty="0">
                <a:cs typeface="Arial" panose="020B0604020202020204" pitchFamily="34" charset="0"/>
              </a:rPr>
              <a:t> Panel House</a:t>
            </a:r>
            <a:br>
              <a:rPr lang="en-SG" sz="3200" dirty="0">
                <a:cs typeface="Arial" panose="020B0604020202020204" pitchFamily="34" charset="0"/>
              </a:rPr>
            </a:br>
            <a:r>
              <a:rPr lang="en-SG" sz="3200" dirty="0">
                <a:cs typeface="Arial" panose="020B0604020202020204" pitchFamily="34" charset="0"/>
              </a:rPr>
              <a:t>USM, Penang</a:t>
            </a:r>
            <a:endParaRPr lang="en-SG" dirty="0"/>
          </a:p>
        </p:txBody>
      </p:sp>
      <p:pic>
        <p:nvPicPr>
          <p:cNvPr id="6" name="Picture 5">
            <a:extLst>
              <a:ext uri="{FF2B5EF4-FFF2-40B4-BE49-F238E27FC236}">
                <a16:creationId xmlns:a16="http://schemas.microsoft.com/office/drawing/2014/main" id="{8FF28907-960F-4267-A193-0531869A6EC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86288" y="3566604"/>
            <a:ext cx="4477305" cy="3113844"/>
          </a:xfrm>
          <a:prstGeom prst="rect">
            <a:avLst/>
          </a:prstGeom>
        </p:spPr>
      </p:pic>
      <p:pic>
        <p:nvPicPr>
          <p:cNvPr id="7" name="Picture 6">
            <a:extLst>
              <a:ext uri="{FF2B5EF4-FFF2-40B4-BE49-F238E27FC236}">
                <a16:creationId xmlns:a16="http://schemas.microsoft.com/office/drawing/2014/main" id="{DD34E4F8-E919-4DBC-BCDF-D21DB96F870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871534" y="692458"/>
            <a:ext cx="4157709" cy="2736542"/>
          </a:xfrm>
          <a:prstGeom prst="rect">
            <a:avLst/>
          </a:prstGeom>
        </p:spPr>
      </p:pic>
      <p:pic>
        <p:nvPicPr>
          <p:cNvPr id="4" name="Picture 3">
            <a:extLst>
              <a:ext uri="{FF2B5EF4-FFF2-40B4-BE49-F238E27FC236}">
                <a16:creationId xmlns:a16="http://schemas.microsoft.com/office/drawing/2014/main" id="{DB2EC021-8D8A-48AF-B63E-03A1E35707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71714" y="3522214"/>
            <a:ext cx="4060054" cy="3045041"/>
          </a:xfrm>
          <a:prstGeom prst="rect">
            <a:avLst/>
          </a:prstGeom>
        </p:spPr>
      </p:pic>
      <p:pic>
        <p:nvPicPr>
          <p:cNvPr id="8" name="Picture 7">
            <a:extLst>
              <a:ext uri="{FF2B5EF4-FFF2-40B4-BE49-F238E27FC236}">
                <a16:creationId xmlns:a16="http://schemas.microsoft.com/office/drawing/2014/main" id="{2293B746-CB52-4DB5-A9FD-B21DA286851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832500" y="1108532"/>
            <a:ext cx="3835153" cy="2493581"/>
          </a:xfrm>
          <a:prstGeom prst="rect">
            <a:avLst/>
          </a:prstGeom>
        </p:spPr>
      </p:pic>
      <p:sp>
        <p:nvSpPr>
          <p:cNvPr id="10" name="Rectangle 9">
            <a:extLst>
              <a:ext uri="{FF2B5EF4-FFF2-40B4-BE49-F238E27FC236}">
                <a16:creationId xmlns:a16="http://schemas.microsoft.com/office/drawing/2014/main" id="{74F51D92-A46F-4B14-9834-C6B44814882E}"/>
              </a:ext>
            </a:extLst>
          </p:cNvPr>
          <p:cNvSpPr/>
          <p:nvPr/>
        </p:nvSpPr>
        <p:spPr>
          <a:xfrm rot="698405">
            <a:off x="10652264" y="1022698"/>
            <a:ext cx="1473117" cy="448896"/>
          </a:xfrm>
          <a:prstGeom prst="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B050"/>
                </a:solidFill>
              </a:rPr>
              <a:t>Mar 2019</a:t>
            </a:r>
          </a:p>
        </p:txBody>
      </p:sp>
    </p:spTree>
    <p:extLst>
      <p:ext uri="{BB962C8B-B14F-4D97-AF65-F5344CB8AC3E}">
        <p14:creationId xmlns:p14="http://schemas.microsoft.com/office/powerpoint/2010/main" val="1169616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0A175410-1B7B-444A-8D78-F44E89DFC1A8}"/>
              </a:ext>
            </a:extLst>
          </p:cNvPr>
          <p:cNvCxnSpPr/>
          <p:nvPr/>
        </p:nvCxnSpPr>
        <p:spPr>
          <a:xfrm>
            <a:off x="2300140" y="2002929"/>
            <a:ext cx="0" cy="961475"/>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78D37EA-B467-4B20-ABD5-44D08C1E468F}"/>
              </a:ext>
            </a:extLst>
          </p:cNvPr>
          <p:cNvCxnSpPr/>
          <p:nvPr/>
        </p:nvCxnSpPr>
        <p:spPr>
          <a:xfrm>
            <a:off x="6013044" y="2002929"/>
            <a:ext cx="0" cy="961475"/>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BCCCE82-4747-43AB-8E75-3C559C63E835}"/>
              </a:ext>
            </a:extLst>
          </p:cNvPr>
          <p:cNvCxnSpPr/>
          <p:nvPr/>
        </p:nvCxnSpPr>
        <p:spPr>
          <a:xfrm>
            <a:off x="7869496" y="2002929"/>
            <a:ext cx="0" cy="961475"/>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22BAFCF-66A0-42B1-B754-5720F84B9ADF}"/>
              </a:ext>
            </a:extLst>
          </p:cNvPr>
          <p:cNvCxnSpPr/>
          <p:nvPr/>
        </p:nvCxnSpPr>
        <p:spPr>
          <a:xfrm>
            <a:off x="9725948" y="2002929"/>
            <a:ext cx="0" cy="961475"/>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25F17B1-4146-44C8-8A8F-CFF6851EC490}"/>
              </a:ext>
            </a:extLst>
          </p:cNvPr>
          <p:cNvCxnSpPr/>
          <p:nvPr/>
        </p:nvCxnSpPr>
        <p:spPr>
          <a:xfrm>
            <a:off x="11582398" y="2002929"/>
            <a:ext cx="0" cy="961475"/>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67D0793-C989-41C1-932D-23E9A3CB219D}"/>
              </a:ext>
            </a:extLst>
          </p:cNvPr>
          <p:cNvSpPr>
            <a:spLocks noGrp="1"/>
          </p:cNvSpPr>
          <p:nvPr>
            <p:ph type="title"/>
          </p:nvPr>
        </p:nvSpPr>
        <p:spPr/>
        <p:txBody>
          <a:bodyPr>
            <a:normAutofit fontScale="90000"/>
          </a:bodyPr>
          <a:lstStyle/>
          <a:p>
            <a:r>
              <a:rPr lang="en-US" dirty="0"/>
              <a:t>AASB has been featured in 2 major publications and is expecting 2 more in early 2019</a:t>
            </a:r>
          </a:p>
        </p:txBody>
      </p:sp>
      <p:sp>
        <p:nvSpPr>
          <p:cNvPr id="28" name="Footer Placeholder 8">
            <a:extLst>
              <a:ext uri="{FF2B5EF4-FFF2-40B4-BE49-F238E27FC236}">
                <a16:creationId xmlns:a16="http://schemas.microsoft.com/office/drawing/2014/main" id="{2EFACA84-D61F-4D44-BB48-E713E07C0521}"/>
              </a:ext>
            </a:extLst>
          </p:cNvPr>
          <p:cNvSpPr>
            <a:spLocks noGrp="1"/>
          </p:cNvSpPr>
          <p:nvPr>
            <p:ph type="ftr" sz="quarter" idx="11"/>
          </p:nvPr>
        </p:nvSpPr>
        <p:spPr>
          <a:xfrm>
            <a:off x="4165600" y="6356351"/>
            <a:ext cx="3860800" cy="365125"/>
          </a:xfrm>
        </p:spPr>
        <p:txBody>
          <a:bodyPr/>
          <a:lstStyle/>
          <a:p>
            <a:fld id="{B6F15528-21DE-4FAA-801E-634DDDAF4B2B}" type="slidenum">
              <a:rPr lang="en-US" smtClean="0"/>
              <a:pPr/>
              <a:t>26</a:t>
            </a:fld>
            <a:endParaRPr lang="en-US" dirty="0"/>
          </a:p>
        </p:txBody>
      </p:sp>
      <p:sp>
        <p:nvSpPr>
          <p:cNvPr id="6" name="Arrow: Pentagon 5">
            <a:extLst>
              <a:ext uri="{FF2B5EF4-FFF2-40B4-BE49-F238E27FC236}">
                <a16:creationId xmlns:a16="http://schemas.microsoft.com/office/drawing/2014/main" id="{CF11CE8E-C092-49DF-91C4-9C271EE26A30}"/>
              </a:ext>
            </a:extLst>
          </p:cNvPr>
          <p:cNvSpPr/>
          <p:nvPr/>
        </p:nvSpPr>
        <p:spPr>
          <a:xfrm>
            <a:off x="2304161" y="2228947"/>
            <a:ext cx="7421788" cy="424180"/>
          </a:xfrm>
          <a:prstGeom prst="homePlat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aphicFrame>
        <p:nvGraphicFramePr>
          <p:cNvPr id="7" name="Table 6">
            <a:extLst>
              <a:ext uri="{FF2B5EF4-FFF2-40B4-BE49-F238E27FC236}">
                <a16:creationId xmlns:a16="http://schemas.microsoft.com/office/drawing/2014/main" id="{B9772166-496D-4456-A8D0-26CBC571D8D5}"/>
              </a:ext>
            </a:extLst>
          </p:cNvPr>
          <p:cNvGraphicFramePr>
            <a:graphicFrameLocks noGrp="1"/>
          </p:cNvGraphicFramePr>
          <p:nvPr/>
        </p:nvGraphicFramePr>
        <p:xfrm>
          <a:off x="772998" y="2196248"/>
          <a:ext cx="1527142" cy="489578"/>
        </p:xfrm>
        <a:graphic>
          <a:graphicData uri="http://schemas.openxmlformats.org/drawingml/2006/table">
            <a:tbl>
              <a:tblPr firstRow="1" bandRow="1">
                <a:tableStyleId>{5940675A-B579-460E-94D1-54222C63F5DA}</a:tableStyleId>
              </a:tblPr>
              <a:tblGrid>
                <a:gridCol w="1527142">
                  <a:extLst>
                    <a:ext uri="{9D8B030D-6E8A-4147-A177-3AD203B41FA5}">
                      <a16:colId xmlns:a16="http://schemas.microsoft.com/office/drawing/2014/main" val="4283610686"/>
                    </a:ext>
                  </a:extLst>
                </a:gridCol>
              </a:tblGrid>
              <a:tr h="489578">
                <a:tc>
                  <a:txBody>
                    <a:bodyPr/>
                    <a:lstStyle/>
                    <a:p>
                      <a:pPr algn="ctr"/>
                      <a:r>
                        <a:rPr lang="en-US" b="1" i="1" dirty="0"/>
                        <a:t>Publications</a:t>
                      </a:r>
                    </a:p>
                  </a:txBody>
                  <a:tcPr anchor="ctr">
                    <a:lnL w="12700" cmpd="sng">
                      <a:noFill/>
                    </a:lnL>
                    <a:lnR w="12700" cap="flat" cmpd="sng" algn="ctr">
                      <a:noFill/>
                      <a:prstDash val="sysDot"/>
                      <a:round/>
                      <a:headEnd type="none" w="med" len="med"/>
                      <a:tailEnd type="none" w="med" len="med"/>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67895005"/>
                  </a:ext>
                </a:extLst>
              </a:tr>
            </a:tbl>
          </a:graphicData>
        </a:graphic>
      </p:graphicFrame>
      <p:sp>
        <p:nvSpPr>
          <p:cNvPr id="35" name="Star: 5 Points 34">
            <a:extLst>
              <a:ext uri="{FF2B5EF4-FFF2-40B4-BE49-F238E27FC236}">
                <a16:creationId xmlns:a16="http://schemas.microsoft.com/office/drawing/2014/main" id="{592ED85E-6162-403E-9E40-3C7227249F6E}"/>
              </a:ext>
            </a:extLst>
          </p:cNvPr>
          <p:cNvSpPr/>
          <p:nvPr/>
        </p:nvSpPr>
        <p:spPr>
          <a:xfrm>
            <a:off x="2366661" y="2191150"/>
            <a:ext cx="499774" cy="499774"/>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37" name="TextBox 36">
            <a:extLst>
              <a:ext uri="{FF2B5EF4-FFF2-40B4-BE49-F238E27FC236}">
                <a16:creationId xmlns:a16="http://schemas.microsoft.com/office/drawing/2014/main" id="{9A98B05A-F518-40D0-976B-AEB785CFE8CB}"/>
              </a:ext>
            </a:extLst>
          </p:cNvPr>
          <p:cNvSpPr txBox="1"/>
          <p:nvPr/>
        </p:nvSpPr>
        <p:spPr>
          <a:xfrm>
            <a:off x="1180452" y="2992284"/>
            <a:ext cx="2372417" cy="584775"/>
          </a:xfrm>
          <a:prstGeom prst="rect">
            <a:avLst/>
          </a:prstGeom>
          <a:noFill/>
        </p:spPr>
        <p:txBody>
          <a:bodyPr wrap="square" rtlCol="0">
            <a:spAutoFit/>
          </a:bodyPr>
          <a:lstStyle/>
          <a:p>
            <a:pPr algn="ctr"/>
            <a:r>
              <a:rPr lang="en-US" sz="1600" b="1" i="1" dirty="0"/>
              <a:t>Jan 2018: </a:t>
            </a:r>
          </a:p>
          <a:p>
            <a:pPr algn="ctr"/>
            <a:r>
              <a:rPr lang="en-US" sz="1600" b="1" i="1" dirty="0"/>
              <a:t>Salt &amp; Light</a:t>
            </a:r>
          </a:p>
        </p:txBody>
      </p:sp>
      <p:graphicFrame>
        <p:nvGraphicFramePr>
          <p:cNvPr id="34" name="Table 33">
            <a:extLst>
              <a:ext uri="{FF2B5EF4-FFF2-40B4-BE49-F238E27FC236}">
                <a16:creationId xmlns:a16="http://schemas.microsoft.com/office/drawing/2014/main" id="{A7B0EDF0-175D-465C-B5B4-A5B4027F53D1}"/>
              </a:ext>
            </a:extLst>
          </p:cNvPr>
          <p:cNvGraphicFramePr>
            <a:graphicFrameLocks noGrp="1"/>
          </p:cNvGraphicFramePr>
          <p:nvPr/>
        </p:nvGraphicFramePr>
        <p:xfrm>
          <a:off x="2300140" y="1498861"/>
          <a:ext cx="9282260" cy="499774"/>
        </p:xfrm>
        <a:graphic>
          <a:graphicData uri="http://schemas.openxmlformats.org/drawingml/2006/table">
            <a:tbl>
              <a:tblPr firstRow="1" bandRow="1">
                <a:tableStyleId>{BC89EF96-8CEA-46FF-86C4-4CE0E7609802}</a:tableStyleId>
              </a:tblPr>
              <a:tblGrid>
                <a:gridCol w="1856452">
                  <a:extLst>
                    <a:ext uri="{9D8B030D-6E8A-4147-A177-3AD203B41FA5}">
                      <a16:colId xmlns:a16="http://schemas.microsoft.com/office/drawing/2014/main" val="299282917"/>
                    </a:ext>
                  </a:extLst>
                </a:gridCol>
                <a:gridCol w="1856452">
                  <a:extLst>
                    <a:ext uri="{9D8B030D-6E8A-4147-A177-3AD203B41FA5}">
                      <a16:colId xmlns:a16="http://schemas.microsoft.com/office/drawing/2014/main" val="1945035985"/>
                    </a:ext>
                  </a:extLst>
                </a:gridCol>
                <a:gridCol w="1856452">
                  <a:extLst>
                    <a:ext uri="{9D8B030D-6E8A-4147-A177-3AD203B41FA5}">
                      <a16:colId xmlns:a16="http://schemas.microsoft.com/office/drawing/2014/main" val="3384280321"/>
                    </a:ext>
                  </a:extLst>
                </a:gridCol>
                <a:gridCol w="1856452">
                  <a:extLst>
                    <a:ext uri="{9D8B030D-6E8A-4147-A177-3AD203B41FA5}">
                      <a16:colId xmlns:a16="http://schemas.microsoft.com/office/drawing/2014/main" val="2424784936"/>
                    </a:ext>
                  </a:extLst>
                </a:gridCol>
                <a:gridCol w="1856452">
                  <a:extLst>
                    <a:ext uri="{9D8B030D-6E8A-4147-A177-3AD203B41FA5}">
                      <a16:colId xmlns:a16="http://schemas.microsoft.com/office/drawing/2014/main" val="2908384366"/>
                    </a:ext>
                  </a:extLst>
                </a:gridCol>
              </a:tblGrid>
              <a:tr h="499774">
                <a:tc>
                  <a:txBody>
                    <a:bodyPr/>
                    <a:lstStyle/>
                    <a:p>
                      <a:pPr algn="ctr"/>
                      <a:r>
                        <a:rPr lang="en-US" sz="2000" dirty="0">
                          <a:solidFill>
                            <a:schemeClr val="bg1"/>
                          </a:solidFill>
                        </a:rPr>
                        <a:t>Q1-18</a:t>
                      </a:r>
                    </a:p>
                  </a:txBody>
                  <a:tcPr anchor="ctr">
                    <a:solidFill>
                      <a:schemeClr val="tx2"/>
                    </a:solidFill>
                  </a:tcPr>
                </a:tc>
                <a:tc>
                  <a:txBody>
                    <a:bodyPr/>
                    <a:lstStyle/>
                    <a:p>
                      <a:pPr algn="ctr"/>
                      <a:r>
                        <a:rPr lang="en-US" sz="2000" dirty="0">
                          <a:solidFill>
                            <a:schemeClr val="bg1"/>
                          </a:solidFill>
                        </a:rPr>
                        <a:t>Q2-18</a:t>
                      </a:r>
                    </a:p>
                  </a:txBody>
                  <a:tcPr anchor="ctr">
                    <a:solidFill>
                      <a:schemeClr val="tx2"/>
                    </a:solidFill>
                  </a:tcPr>
                </a:tc>
                <a:tc>
                  <a:txBody>
                    <a:bodyPr/>
                    <a:lstStyle/>
                    <a:p>
                      <a:pPr algn="ctr"/>
                      <a:r>
                        <a:rPr lang="en-US" sz="2000" dirty="0">
                          <a:solidFill>
                            <a:schemeClr val="bg1"/>
                          </a:solidFill>
                        </a:rPr>
                        <a:t>Q3-18</a:t>
                      </a:r>
                    </a:p>
                  </a:txBody>
                  <a:tcPr anchor="ctr">
                    <a:solidFill>
                      <a:schemeClr val="tx2"/>
                    </a:solidFill>
                  </a:tcPr>
                </a:tc>
                <a:tc>
                  <a:txBody>
                    <a:bodyPr/>
                    <a:lstStyle/>
                    <a:p>
                      <a:pPr algn="ctr"/>
                      <a:r>
                        <a:rPr lang="en-US" sz="2000" dirty="0">
                          <a:solidFill>
                            <a:schemeClr val="bg1"/>
                          </a:solidFill>
                        </a:rPr>
                        <a:t>Q4-18</a:t>
                      </a:r>
                    </a:p>
                  </a:txBody>
                  <a:tcPr anchor="ctr">
                    <a:solidFill>
                      <a:schemeClr val="tx2"/>
                    </a:solidFill>
                  </a:tcPr>
                </a:tc>
                <a:tc>
                  <a:txBody>
                    <a:bodyPr/>
                    <a:lstStyle/>
                    <a:p>
                      <a:pPr algn="ctr"/>
                      <a:r>
                        <a:rPr lang="en-US" sz="2000" dirty="0">
                          <a:solidFill>
                            <a:schemeClr val="bg1"/>
                          </a:solidFill>
                        </a:rPr>
                        <a:t>Q1-19</a:t>
                      </a:r>
                    </a:p>
                  </a:txBody>
                  <a:tcPr anchor="ctr">
                    <a:solidFill>
                      <a:schemeClr val="tx2"/>
                    </a:solidFill>
                  </a:tcPr>
                </a:tc>
                <a:extLst>
                  <a:ext uri="{0D108BD9-81ED-4DB2-BD59-A6C34878D82A}">
                    <a16:rowId xmlns:a16="http://schemas.microsoft.com/office/drawing/2014/main" val="1640804020"/>
                  </a:ext>
                </a:extLst>
              </a:tr>
            </a:tbl>
          </a:graphicData>
        </a:graphic>
      </p:graphicFrame>
      <p:cxnSp>
        <p:nvCxnSpPr>
          <p:cNvPr id="42" name="Straight Connector 41">
            <a:extLst>
              <a:ext uri="{FF2B5EF4-FFF2-40B4-BE49-F238E27FC236}">
                <a16:creationId xmlns:a16="http://schemas.microsoft.com/office/drawing/2014/main" id="{EE23F149-869A-4122-9534-C1EBCD983AA8}"/>
              </a:ext>
            </a:extLst>
          </p:cNvPr>
          <p:cNvCxnSpPr/>
          <p:nvPr/>
        </p:nvCxnSpPr>
        <p:spPr>
          <a:xfrm>
            <a:off x="4156592" y="2002929"/>
            <a:ext cx="0" cy="961475"/>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44" name="Arrow: Pentagon 43">
            <a:extLst>
              <a:ext uri="{FF2B5EF4-FFF2-40B4-BE49-F238E27FC236}">
                <a16:creationId xmlns:a16="http://schemas.microsoft.com/office/drawing/2014/main" id="{72E279CC-668A-41D3-9A68-7C81A8EEFED7}"/>
              </a:ext>
            </a:extLst>
          </p:cNvPr>
          <p:cNvSpPr/>
          <p:nvPr/>
        </p:nvSpPr>
        <p:spPr>
          <a:xfrm>
            <a:off x="9798091" y="2228947"/>
            <a:ext cx="1776716" cy="424180"/>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pic>
        <p:nvPicPr>
          <p:cNvPr id="45" name="Picture 44">
            <a:extLst>
              <a:ext uri="{FF2B5EF4-FFF2-40B4-BE49-F238E27FC236}">
                <a16:creationId xmlns:a16="http://schemas.microsoft.com/office/drawing/2014/main" id="{9C113453-BBD1-4ACC-8E78-2995A6F3FFA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3006" y="3593748"/>
            <a:ext cx="3297332" cy="2743200"/>
          </a:xfrm>
          <a:prstGeom prst="rect">
            <a:avLst/>
          </a:prstGeom>
          <a:ln>
            <a:solidFill>
              <a:schemeClr val="tx1"/>
            </a:solidFill>
          </a:ln>
        </p:spPr>
      </p:pic>
      <p:cxnSp>
        <p:nvCxnSpPr>
          <p:cNvPr id="4" name="Straight Connector 3">
            <a:extLst>
              <a:ext uri="{FF2B5EF4-FFF2-40B4-BE49-F238E27FC236}">
                <a16:creationId xmlns:a16="http://schemas.microsoft.com/office/drawing/2014/main" id="{3E662BDC-7833-4E76-8C1C-746B64218186}"/>
              </a:ext>
            </a:extLst>
          </p:cNvPr>
          <p:cNvCxnSpPr>
            <a:cxnSpLocks/>
            <a:stCxn id="35" idx="2"/>
            <a:endCxn id="37" idx="0"/>
          </p:cNvCxnSpPr>
          <p:nvPr/>
        </p:nvCxnSpPr>
        <p:spPr>
          <a:xfrm flipH="1">
            <a:off x="2366661" y="2690923"/>
            <a:ext cx="95449" cy="3013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Star: 5 Points 61">
            <a:extLst>
              <a:ext uri="{FF2B5EF4-FFF2-40B4-BE49-F238E27FC236}">
                <a16:creationId xmlns:a16="http://schemas.microsoft.com/office/drawing/2014/main" id="{E3EB59EC-E195-435D-9780-CDFE36517723}"/>
              </a:ext>
            </a:extLst>
          </p:cNvPr>
          <p:cNvSpPr/>
          <p:nvPr/>
        </p:nvSpPr>
        <p:spPr>
          <a:xfrm>
            <a:off x="8108313" y="2191150"/>
            <a:ext cx="499774" cy="499774"/>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63" name="TextBox 62">
            <a:extLst>
              <a:ext uri="{FF2B5EF4-FFF2-40B4-BE49-F238E27FC236}">
                <a16:creationId xmlns:a16="http://schemas.microsoft.com/office/drawing/2014/main" id="{EDB6EEA0-5031-4E24-B16F-15215690D143}"/>
              </a:ext>
            </a:extLst>
          </p:cNvPr>
          <p:cNvSpPr txBox="1"/>
          <p:nvPr/>
        </p:nvSpPr>
        <p:spPr>
          <a:xfrm>
            <a:off x="4405204" y="2992284"/>
            <a:ext cx="4202883" cy="830997"/>
          </a:xfrm>
          <a:prstGeom prst="rect">
            <a:avLst/>
          </a:prstGeom>
          <a:noFill/>
        </p:spPr>
        <p:txBody>
          <a:bodyPr wrap="square" rtlCol="0">
            <a:spAutoFit/>
          </a:bodyPr>
          <a:lstStyle/>
          <a:p>
            <a:pPr algn="ctr"/>
            <a:r>
              <a:rPr lang="en-US" sz="1600" b="1" i="1" dirty="0"/>
              <a:t>Nov 2018: </a:t>
            </a:r>
          </a:p>
          <a:p>
            <a:pPr algn="ctr"/>
            <a:r>
              <a:rPr lang="en-US" sz="1600" b="1" i="1" dirty="0"/>
              <a:t>Responsible Business 3.0 (The Edge Markets)</a:t>
            </a:r>
          </a:p>
        </p:txBody>
      </p:sp>
      <p:cxnSp>
        <p:nvCxnSpPr>
          <p:cNvPr id="68" name="Straight Connector 67">
            <a:extLst>
              <a:ext uri="{FF2B5EF4-FFF2-40B4-BE49-F238E27FC236}">
                <a16:creationId xmlns:a16="http://schemas.microsoft.com/office/drawing/2014/main" id="{E22838D9-91D0-40A1-B960-A7749EB2F6D3}"/>
              </a:ext>
            </a:extLst>
          </p:cNvPr>
          <p:cNvCxnSpPr>
            <a:cxnSpLocks/>
            <a:stCxn id="62" idx="2"/>
            <a:endCxn id="63" idx="0"/>
          </p:cNvCxnSpPr>
          <p:nvPr/>
        </p:nvCxnSpPr>
        <p:spPr>
          <a:xfrm flipH="1">
            <a:off x="6506646" y="2690923"/>
            <a:ext cx="1697116" cy="3013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4C35DC47-205C-423F-BBEC-AB08573ACA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18532" y="3593748"/>
            <a:ext cx="1948628" cy="2743200"/>
          </a:xfrm>
          <a:prstGeom prst="rect">
            <a:avLst/>
          </a:prstGeom>
          <a:ln>
            <a:solidFill>
              <a:schemeClr val="tx1"/>
            </a:solidFill>
          </a:ln>
        </p:spPr>
      </p:pic>
      <p:sp>
        <p:nvSpPr>
          <p:cNvPr id="71" name="Star: 5 Points 70">
            <a:extLst>
              <a:ext uri="{FF2B5EF4-FFF2-40B4-BE49-F238E27FC236}">
                <a16:creationId xmlns:a16="http://schemas.microsoft.com/office/drawing/2014/main" id="{7781591F-B431-4BEF-8CFD-05FA4D6D4D54}"/>
              </a:ext>
            </a:extLst>
          </p:cNvPr>
          <p:cNvSpPr/>
          <p:nvPr/>
        </p:nvSpPr>
        <p:spPr>
          <a:xfrm>
            <a:off x="10997474" y="2191150"/>
            <a:ext cx="499774" cy="499774"/>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72" name="TextBox 71">
            <a:extLst>
              <a:ext uri="{FF2B5EF4-FFF2-40B4-BE49-F238E27FC236}">
                <a16:creationId xmlns:a16="http://schemas.microsoft.com/office/drawing/2014/main" id="{2F9B057A-91C0-406F-874C-928855A2ADC6}"/>
              </a:ext>
            </a:extLst>
          </p:cNvPr>
          <p:cNvSpPr txBox="1"/>
          <p:nvPr/>
        </p:nvSpPr>
        <p:spPr>
          <a:xfrm>
            <a:off x="8739597" y="2992284"/>
            <a:ext cx="3473457" cy="584775"/>
          </a:xfrm>
          <a:prstGeom prst="rect">
            <a:avLst/>
          </a:prstGeom>
          <a:noFill/>
        </p:spPr>
        <p:txBody>
          <a:bodyPr wrap="square" rtlCol="0">
            <a:spAutoFit/>
          </a:bodyPr>
          <a:lstStyle/>
          <a:p>
            <a:pPr algn="ctr"/>
            <a:r>
              <a:rPr lang="en-US" sz="1600" b="1" i="1" dirty="0"/>
              <a:t>Q1 2018: </a:t>
            </a:r>
          </a:p>
          <a:p>
            <a:pPr algn="ctr"/>
            <a:r>
              <a:rPr lang="en-US" sz="1600" b="1" i="1" dirty="0"/>
              <a:t>2 expected publications</a:t>
            </a:r>
          </a:p>
        </p:txBody>
      </p:sp>
      <p:cxnSp>
        <p:nvCxnSpPr>
          <p:cNvPr id="73" name="Straight Connector 72">
            <a:extLst>
              <a:ext uri="{FF2B5EF4-FFF2-40B4-BE49-F238E27FC236}">
                <a16:creationId xmlns:a16="http://schemas.microsoft.com/office/drawing/2014/main" id="{0B9E6098-F9DB-4F79-9F5B-E66C01B33D38}"/>
              </a:ext>
            </a:extLst>
          </p:cNvPr>
          <p:cNvCxnSpPr>
            <a:cxnSpLocks/>
            <a:stCxn id="71" idx="2"/>
            <a:endCxn id="72" idx="0"/>
          </p:cNvCxnSpPr>
          <p:nvPr/>
        </p:nvCxnSpPr>
        <p:spPr>
          <a:xfrm flipH="1">
            <a:off x="10476326" y="2690923"/>
            <a:ext cx="616597" cy="3013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4" name="Picture 73">
            <a:extLst>
              <a:ext uri="{FF2B5EF4-FFF2-40B4-BE49-F238E27FC236}">
                <a16:creationId xmlns:a16="http://schemas.microsoft.com/office/drawing/2014/main" id="{7E02C49B-05CF-460E-A568-C7148B9B781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716"/>
          <a:stretch/>
        </p:blipFill>
        <p:spPr>
          <a:xfrm>
            <a:off x="9494868" y="3593748"/>
            <a:ext cx="2164880" cy="2743200"/>
          </a:xfrm>
          <a:prstGeom prst="rect">
            <a:avLst/>
          </a:prstGeom>
          <a:ln>
            <a:solidFill>
              <a:schemeClr val="tx1"/>
            </a:solidFill>
          </a:ln>
        </p:spPr>
      </p:pic>
      <p:pic>
        <p:nvPicPr>
          <p:cNvPr id="3" name="Picture 2">
            <a:extLst>
              <a:ext uri="{FF2B5EF4-FFF2-40B4-BE49-F238E27FC236}">
                <a16:creationId xmlns:a16="http://schemas.microsoft.com/office/drawing/2014/main" id="{94007BAA-CD8F-427A-9865-CE6CD5D1241B}"/>
              </a:ext>
            </a:extLst>
          </p:cNvPr>
          <p:cNvPicPr>
            <a:picLocks noChangeAspect="1"/>
          </p:cNvPicPr>
          <p:nvPr/>
        </p:nvPicPr>
        <p:blipFill>
          <a:blip r:embed="rId5"/>
          <a:stretch>
            <a:fillRect/>
          </a:stretch>
        </p:blipFill>
        <p:spPr>
          <a:xfrm>
            <a:off x="6467160" y="3581677"/>
            <a:ext cx="1963082" cy="2767824"/>
          </a:xfrm>
          <a:prstGeom prst="rect">
            <a:avLst/>
          </a:prstGeom>
        </p:spPr>
      </p:pic>
    </p:spTree>
    <p:extLst>
      <p:ext uri="{BB962C8B-B14F-4D97-AF65-F5344CB8AC3E}">
        <p14:creationId xmlns:p14="http://schemas.microsoft.com/office/powerpoint/2010/main" val="33510225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3CBB3-34A2-4E71-857F-9746D4C24DFF}"/>
              </a:ext>
            </a:extLst>
          </p:cNvPr>
          <p:cNvSpPr>
            <a:spLocks noGrp="1"/>
          </p:cNvSpPr>
          <p:nvPr>
            <p:ph type="title"/>
          </p:nvPr>
        </p:nvSpPr>
        <p:spPr/>
        <p:txBody>
          <a:bodyPr/>
          <a:lstStyle/>
          <a:p>
            <a:r>
              <a:rPr lang="en-SG" dirty="0"/>
              <a:t>videos</a:t>
            </a:r>
          </a:p>
        </p:txBody>
      </p:sp>
      <p:sp>
        <p:nvSpPr>
          <p:cNvPr id="3" name="Content Placeholder 2">
            <a:extLst>
              <a:ext uri="{FF2B5EF4-FFF2-40B4-BE49-F238E27FC236}">
                <a16:creationId xmlns:a16="http://schemas.microsoft.com/office/drawing/2014/main" id="{9430D3B8-EA32-49B3-8B2C-99823B8CC71A}"/>
              </a:ext>
            </a:extLst>
          </p:cNvPr>
          <p:cNvSpPr>
            <a:spLocks noGrp="1"/>
          </p:cNvSpPr>
          <p:nvPr>
            <p:ph idx="1"/>
          </p:nvPr>
        </p:nvSpPr>
        <p:spPr/>
        <p:txBody>
          <a:bodyPr>
            <a:normAutofit/>
          </a:bodyPr>
          <a:lstStyle/>
          <a:p>
            <a:r>
              <a:rPr lang="en-SG" b="1" dirty="0" err="1"/>
              <a:t>Selamat</a:t>
            </a:r>
            <a:r>
              <a:rPr lang="en-SG" b="1" dirty="0"/>
              <a:t> </a:t>
            </a:r>
            <a:r>
              <a:rPr lang="en-SG" b="1" dirty="0" err="1"/>
              <a:t>Pagi</a:t>
            </a:r>
            <a:r>
              <a:rPr lang="en-SG" b="1" dirty="0"/>
              <a:t> Malaysia </a:t>
            </a:r>
          </a:p>
          <a:p>
            <a:pPr lvl="1"/>
            <a:r>
              <a:rPr lang="en-SG" dirty="0">
                <a:hlinkClick r:id="rId2" tooltip="View original video: SPM 2019 – KENAFCRETE [15 APRIL 2019]"/>
              </a:rPr>
              <a:t>SPM 2019 – KENAFCRETE [15 APRIL 2019]</a:t>
            </a:r>
            <a:endParaRPr lang="en-SG" dirty="0"/>
          </a:p>
          <a:p>
            <a:pPr lvl="1"/>
            <a:r>
              <a:rPr lang="en-SG" dirty="0">
                <a:hlinkClick r:id="rId3"/>
              </a:rPr>
              <a:t>https://youtu.be/svgmP0AClhE</a:t>
            </a:r>
            <a:endParaRPr lang="en-SG" dirty="0"/>
          </a:p>
          <a:p>
            <a:endParaRPr lang="en-SG" dirty="0"/>
          </a:p>
          <a:p>
            <a:r>
              <a:rPr lang="en-SG" dirty="0" err="1">
                <a:hlinkClick r:id="rId4" tooltip="View original video: AffordAble Abodes Kenaf Biocomposite House"/>
              </a:rPr>
              <a:t>AffordAble</a:t>
            </a:r>
            <a:r>
              <a:rPr lang="en-SG" dirty="0">
                <a:hlinkClick r:id="rId4" tooltip="View original video: AffordAble Abodes Kenaf Biocomposite House"/>
              </a:rPr>
              <a:t> Abodes Kenaf </a:t>
            </a:r>
            <a:r>
              <a:rPr lang="en-SG" dirty="0" err="1">
                <a:hlinkClick r:id="rId4" tooltip="View original video: AffordAble Abodes Kenaf Biocomposite House"/>
              </a:rPr>
              <a:t>Biocomposite</a:t>
            </a:r>
            <a:r>
              <a:rPr lang="en-SG" dirty="0">
                <a:hlinkClick r:id="rId4" tooltip="View original video: AffordAble Abodes Kenaf Biocomposite House"/>
              </a:rPr>
              <a:t> House</a:t>
            </a:r>
            <a:endParaRPr lang="en-SG" dirty="0"/>
          </a:p>
          <a:p>
            <a:pPr lvl="1"/>
            <a:r>
              <a:rPr lang="en-SG" dirty="0">
                <a:hlinkClick r:id="rId5"/>
              </a:rPr>
              <a:t>https://youtu.be/5Zqe05nVago</a:t>
            </a:r>
            <a:endParaRPr lang="en-SG" dirty="0"/>
          </a:p>
          <a:p>
            <a:endParaRPr lang="en-SG" dirty="0"/>
          </a:p>
          <a:p>
            <a:r>
              <a:rPr lang="en-SG" b="1" dirty="0" err="1"/>
              <a:t>Kenafcrete</a:t>
            </a:r>
            <a:r>
              <a:rPr lang="en-SG" b="1" dirty="0"/>
              <a:t> IBS SIP House in 18 days: </a:t>
            </a:r>
          </a:p>
          <a:p>
            <a:pPr lvl="1"/>
            <a:r>
              <a:rPr lang="en-SG" dirty="0">
                <a:hlinkClick r:id="rId6"/>
              </a:rPr>
              <a:t>https://youtu.be/d5oUbrFwEzY</a:t>
            </a:r>
            <a:endParaRPr lang="en-SG" dirty="0"/>
          </a:p>
          <a:p>
            <a:endParaRPr lang="en-SG" dirty="0"/>
          </a:p>
        </p:txBody>
      </p:sp>
    </p:spTree>
    <p:extLst>
      <p:ext uri="{BB962C8B-B14F-4D97-AF65-F5344CB8AC3E}">
        <p14:creationId xmlns:p14="http://schemas.microsoft.com/office/powerpoint/2010/main" val="1345734332"/>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1463</TotalTime>
  <Words>1375</Words>
  <Application>Microsoft Office PowerPoint</Application>
  <PresentationFormat>Widescreen</PresentationFormat>
  <Paragraphs>299</Paragraphs>
  <Slides>27</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Arial</vt:lpstr>
      <vt:lpstr>Arial Narrow</vt:lpstr>
      <vt:lpstr>Calibri</vt:lpstr>
      <vt:lpstr>Courier New</vt:lpstr>
      <vt:lpstr>Roboto</vt:lpstr>
      <vt:lpstr>Symbol</vt:lpstr>
      <vt:lpstr>2_Office Theme</vt:lpstr>
      <vt:lpstr>1_Office Theme</vt:lpstr>
      <vt:lpstr>AffordAble Abodes Sdn Bhd  </vt:lpstr>
      <vt:lpstr>Affordable Abodes is a social enterprise that promotes the construction of affordable and sustainable low-cost housing for the less fortunate</vt:lpstr>
      <vt:lpstr>Problem Definition – Conventional Building Materials</vt:lpstr>
      <vt:lpstr>A Solution </vt:lpstr>
      <vt:lpstr>Kenafcrete® Biocomposite Renewable, Environmentally Sustainable building material</vt:lpstr>
      <vt:lpstr>PowerPoint Presentation</vt:lpstr>
      <vt:lpstr> AffordAble Abodes Products </vt:lpstr>
      <vt:lpstr>Kenafcrete® panels are first-in-class and pre-fabricated for use in structural applications</vt:lpstr>
      <vt:lpstr>AffordAble offers Kenafcrete® Structural Insulated Panels, which are certified and safe for use in any building project!</vt:lpstr>
      <vt:lpstr>AffordAble offers Kenafcrete® Structural Insulated Panels, which are certified and safe for use in any building project!</vt:lpstr>
      <vt:lpstr>PowerPoint Presentation</vt:lpstr>
      <vt:lpstr>Thermal</vt:lpstr>
      <vt:lpstr>Acoustic</vt:lpstr>
      <vt:lpstr>PowerPoint Presentation</vt:lpstr>
      <vt:lpstr>PowerPoint Presentation</vt:lpstr>
      <vt:lpstr>Hemp Builds, Old and New</vt:lpstr>
      <vt:lpstr>Oldest known hemp building – Japan (&gt;320 years)</vt:lpstr>
      <vt:lpstr>Kenafcrete® Pilot Project – Sungai Balang, Johor </vt:lpstr>
      <vt:lpstr>Product Strategy – Market Segmentation &amp; Objective</vt:lpstr>
      <vt:lpstr>14-Day Timeline for house construction (700 sqf)</vt:lpstr>
      <vt:lpstr>Project Showcase – Kenafcrete® Biocomposite Panel House Muar, Johor, Malaysia</vt:lpstr>
      <vt:lpstr>Project Showcase – Kenafcrete® Biocomposite Panel House Tanjung Gading, Johor, Malaysia</vt:lpstr>
      <vt:lpstr>Project Showcase – Kenafcrete® Biocomposite Panel House Pengkalan Balak, Malacca</vt:lpstr>
      <vt:lpstr>Project Showcase – Kenafcrete® Biocomposite Panel House Parit Lubok, Johor</vt:lpstr>
      <vt:lpstr>Project Showcase – Kenafcrete® Biocomposite Panel House USM, Penang</vt:lpstr>
      <vt:lpstr>AASB has been featured in 2 major publications and is expecting 2 more in early 2019</vt:lpstr>
      <vt:lpstr>videos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AASB Sales &amp; Marketing Training</dc:title>
  <dc:creator>Tim Tan</dc:creator>
  <cp:lastModifiedBy>Tim Tan</cp:lastModifiedBy>
  <cp:revision>172</cp:revision>
  <dcterms:created xsi:type="dcterms:W3CDTF">2019-01-30T09:51:24Z</dcterms:created>
  <dcterms:modified xsi:type="dcterms:W3CDTF">2019-06-25T07:12:58Z</dcterms:modified>
</cp:coreProperties>
</file>